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7315200" cx="9753600"/>
  <p:notesSz cx="6858000" cy="9144000"/>
  <p:embeddedFontLst>
    <p:embeddedFont>
      <p:font typeface="Roboto"/>
      <p:regular r:id="rId39"/>
      <p:bold r:id="rId40"/>
      <p:italic r:id="rId41"/>
      <p:boldItalic r:id="rId42"/>
    </p:embeddedFont>
    <p:embeddedFont>
      <p:font typeface="Arimo"/>
      <p:regular r:id="rId43"/>
      <p:bold r:id="rId44"/>
      <p:italic r:id="rId45"/>
      <p:boldItalic r:id="rId46"/>
    </p:embeddedFont>
    <p:embeddedFont>
      <p:font typeface="Lato"/>
      <p:regular r:id="rId47"/>
      <p:bold r:id="rId48"/>
      <p:italic r:id="rId49"/>
      <p:boldItalic r:id="rId50"/>
    </p:embeddedFont>
    <p:embeddedFont>
      <p:font typeface="Calistoga"/>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2" roundtripDataSignature="AMtx7mhvrygJb7u7wzX3XrI49dRwh0Bm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Arimo-bold.fntdata"/><Relationship Id="rId43" Type="http://schemas.openxmlformats.org/officeDocument/2006/relationships/font" Target="fonts/Arimo-regular.fntdata"/><Relationship Id="rId46" Type="http://schemas.openxmlformats.org/officeDocument/2006/relationships/font" Target="fonts/Arimo-boldItalic.fntdata"/><Relationship Id="rId45" Type="http://schemas.openxmlformats.org/officeDocument/2006/relationships/font" Target="fonts/Arim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alistoga-regular.fntdata"/><Relationship Id="rId50" Type="http://schemas.openxmlformats.org/officeDocument/2006/relationships/font" Target="fonts/Lato-bold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60675" y="512763"/>
            <a:ext cx="342265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2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2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2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2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2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2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2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2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3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3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3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3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3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3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3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3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4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4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4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3"/>
          <p:cNvSpPr/>
          <p:nvPr>
            <p:ph idx="2" type="pic"/>
          </p:nvPr>
        </p:nvSpPr>
        <p:spPr>
          <a:xfrm>
            <a:off x="1792288" y="612775"/>
            <a:ext cx="5486400" cy="4114800"/>
          </a:xfrm>
          <a:prstGeom prst="rect">
            <a:avLst/>
          </a:prstGeom>
          <a:noFill/>
          <a:ln>
            <a:noFill/>
          </a:ln>
        </p:spPr>
      </p:sp>
      <p:sp>
        <p:nvSpPr>
          <p:cNvPr id="68" name="Google Shape;68;p4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5.jpg"/><Relationship Id="rId6" Type="http://schemas.openxmlformats.org/officeDocument/2006/relationships/image" Target="../media/image2.png"/><Relationship Id="rId7" Type="http://schemas.openxmlformats.org/officeDocument/2006/relationships/image" Target="../media/image11.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31.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grpSp>
        <p:nvGrpSpPr>
          <p:cNvPr id="92" name="Google Shape;92;p1"/>
          <p:cNvGrpSpPr/>
          <p:nvPr/>
        </p:nvGrpSpPr>
        <p:grpSpPr>
          <a:xfrm>
            <a:off x="-30480" y="6844587"/>
            <a:ext cx="9268244" cy="470613"/>
            <a:chOff x="0" y="-19050"/>
            <a:chExt cx="12357659" cy="717444"/>
          </a:xfrm>
        </p:grpSpPr>
        <p:sp>
          <p:nvSpPr>
            <p:cNvPr id="93" name="Google Shape;93;p1"/>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96" name="Google Shape;96;p1"/>
          <p:cNvGrpSpPr/>
          <p:nvPr/>
        </p:nvGrpSpPr>
        <p:grpSpPr>
          <a:xfrm>
            <a:off x="579298" y="6858001"/>
            <a:ext cx="599599" cy="457206"/>
            <a:chOff x="0" y="0"/>
            <a:chExt cx="799465" cy="634047"/>
          </a:xfrm>
        </p:grpSpPr>
        <p:sp>
          <p:nvSpPr>
            <p:cNvPr id="97" name="Google Shape;97;p1"/>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9" name="Google Shape;99;p1"/>
          <p:cNvGrpSpPr/>
          <p:nvPr/>
        </p:nvGrpSpPr>
        <p:grpSpPr>
          <a:xfrm>
            <a:off x="9160755" y="6857083"/>
            <a:ext cx="599599" cy="460167"/>
            <a:chOff x="0" y="0"/>
            <a:chExt cx="799465" cy="613557"/>
          </a:xfrm>
        </p:grpSpPr>
        <p:sp>
          <p:nvSpPr>
            <p:cNvPr id="100" name="Google Shape;100;p1"/>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picture containing object, clock  Description automatically generated" id="102" name="Google Shape;102;p1"/>
          <p:cNvSpPr/>
          <p:nvPr/>
        </p:nvSpPr>
        <p:spPr>
          <a:xfrm>
            <a:off x="8942953" y="33306"/>
            <a:ext cx="776919" cy="776919"/>
          </a:xfrm>
          <a:custGeom>
            <a:rect b="b" l="l" r="r" t="t"/>
            <a:pathLst>
              <a:path extrusionOk="0" h="776919" w="776919">
                <a:moveTo>
                  <a:pt x="0" y="0"/>
                </a:moveTo>
                <a:lnTo>
                  <a:pt x="776919" y="0"/>
                </a:lnTo>
                <a:lnTo>
                  <a:pt x="776919" y="776919"/>
                </a:lnTo>
                <a:lnTo>
                  <a:pt x="0" y="77691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A close up of a logo  Description generated with very high confidence" id="103" name="Google Shape;103;p1"/>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4">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
          <p:cNvSpPr/>
          <p:nvPr/>
        </p:nvSpPr>
        <p:spPr>
          <a:xfrm>
            <a:off x="0" y="745313"/>
            <a:ext cx="9753600" cy="5589601"/>
          </a:xfrm>
          <a:custGeom>
            <a:rect b="b" l="l" r="r" t="t"/>
            <a:pathLst>
              <a:path extrusionOk="0" h="5589601" w="9753600">
                <a:moveTo>
                  <a:pt x="0" y="0"/>
                </a:moveTo>
                <a:lnTo>
                  <a:pt x="9753600" y="0"/>
                </a:lnTo>
                <a:lnTo>
                  <a:pt x="9753600" y="5589601"/>
                </a:lnTo>
                <a:lnTo>
                  <a:pt x="0" y="5589601"/>
                </a:lnTo>
                <a:lnTo>
                  <a:pt x="0" y="0"/>
                </a:lnTo>
                <a:close/>
              </a:path>
            </a:pathLst>
          </a:custGeom>
          <a:blipFill rotWithShape="1">
            <a:blip r:embed="rId5">
              <a:alphaModFix/>
            </a:blip>
            <a:stretch>
              <a:fillRect b="-9167" l="0" r="-1724" t="-916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1"/>
          <p:cNvSpPr/>
          <p:nvPr/>
        </p:nvSpPr>
        <p:spPr>
          <a:xfrm>
            <a:off x="8803906" y="0"/>
            <a:ext cx="949738" cy="819626"/>
          </a:xfrm>
          <a:custGeom>
            <a:rect b="b" l="l" r="r" t="t"/>
            <a:pathLst>
              <a:path extrusionOk="0" h="1092835" w="1266317">
                <a:moveTo>
                  <a:pt x="0" y="0"/>
                </a:moveTo>
                <a:lnTo>
                  <a:pt x="1266317" y="0"/>
                </a:lnTo>
                <a:lnTo>
                  <a:pt x="1266317" y="1092835"/>
                </a:lnTo>
                <a:lnTo>
                  <a:pt x="0" y="109283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6" name="Google Shape;106;p1"/>
          <p:cNvGrpSpPr/>
          <p:nvPr/>
        </p:nvGrpSpPr>
        <p:grpSpPr>
          <a:xfrm>
            <a:off x="-5715" y="-14287"/>
            <a:ext cx="9767127" cy="835643"/>
            <a:chOff x="0" y="-19050"/>
            <a:chExt cx="13022835" cy="1114191"/>
          </a:xfrm>
        </p:grpSpPr>
        <p:sp>
          <p:nvSpPr>
            <p:cNvPr id="107" name="Google Shape;107;p1"/>
            <p:cNvSpPr/>
            <p:nvPr/>
          </p:nvSpPr>
          <p:spPr>
            <a:xfrm>
              <a:off x="9017" y="10842"/>
              <a:ext cx="13004800" cy="1073927"/>
            </a:xfrm>
            <a:custGeom>
              <a:rect b="b" l="l" r="r" t="t"/>
              <a:pathLst>
                <a:path extrusionOk="0" h="1073927" w="13004800">
                  <a:moveTo>
                    <a:pt x="0" y="0"/>
                  </a:moveTo>
                  <a:lnTo>
                    <a:pt x="13004800" y="0"/>
                  </a:lnTo>
                  <a:lnTo>
                    <a:pt x="13004800" y="1073927"/>
                  </a:lnTo>
                  <a:lnTo>
                    <a:pt x="0" y="1073927"/>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
            <p:cNvSpPr/>
            <p:nvPr/>
          </p:nvSpPr>
          <p:spPr>
            <a:xfrm>
              <a:off x="0" y="0"/>
              <a:ext cx="13022835" cy="1095141"/>
            </a:xfrm>
            <a:custGeom>
              <a:rect b="b" l="l" r="r" t="t"/>
              <a:pathLst>
                <a:path extrusionOk="0" h="1095141" w="13022835">
                  <a:moveTo>
                    <a:pt x="9017" y="0"/>
                  </a:moveTo>
                  <a:lnTo>
                    <a:pt x="13013817" y="0"/>
                  </a:lnTo>
                  <a:cubicBezTo>
                    <a:pt x="13018770" y="0"/>
                    <a:pt x="13022835" y="4886"/>
                    <a:pt x="13022835" y="10842"/>
                  </a:cubicBezTo>
                  <a:lnTo>
                    <a:pt x="13022835" y="1084769"/>
                  </a:lnTo>
                  <a:cubicBezTo>
                    <a:pt x="13022835" y="1090724"/>
                    <a:pt x="13018770" y="1095141"/>
                    <a:pt x="13013817" y="1095141"/>
                  </a:cubicBezTo>
                  <a:lnTo>
                    <a:pt x="9017" y="1095141"/>
                  </a:lnTo>
                  <a:cubicBezTo>
                    <a:pt x="4064" y="1095141"/>
                    <a:pt x="0" y="1090724"/>
                    <a:pt x="0" y="1084769"/>
                  </a:cubicBezTo>
                  <a:lnTo>
                    <a:pt x="0" y="10842"/>
                  </a:lnTo>
                  <a:cubicBezTo>
                    <a:pt x="0" y="4886"/>
                    <a:pt x="4064" y="0"/>
                    <a:pt x="9017" y="0"/>
                  </a:cubicBezTo>
                  <a:moveTo>
                    <a:pt x="9017" y="21683"/>
                  </a:moveTo>
                  <a:lnTo>
                    <a:pt x="9017" y="10842"/>
                  </a:lnTo>
                  <a:lnTo>
                    <a:pt x="18034" y="10842"/>
                  </a:lnTo>
                  <a:lnTo>
                    <a:pt x="18034" y="1084769"/>
                  </a:lnTo>
                  <a:lnTo>
                    <a:pt x="9017" y="1084769"/>
                  </a:lnTo>
                  <a:lnTo>
                    <a:pt x="9017" y="1073927"/>
                  </a:lnTo>
                  <a:lnTo>
                    <a:pt x="13013817" y="1073927"/>
                  </a:lnTo>
                  <a:lnTo>
                    <a:pt x="13013817" y="1084769"/>
                  </a:lnTo>
                  <a:lnTo>
                    <a:pt x="13004800" y="1084769"/>
                  </a:lnTo>
                  <a:lnTo>
                    <a:pt x="13004800" y="10842"/>
                  </a:lnTo>
                  <a:lnTo>
                    <a:pt x="13013817" y="10842"/>
                  </a:lnTo>
                  <a:lnTo>
                    <a:pt x="13013817" y="21683"/>
                  </a:lnTo>
                  <a:lnTo>
                    <a:pt x="9017" y="216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1"/>
            <p:cNvSpPr txBox="1"/>
            <p:nvPr/>
          </p:nvSpPr>
          <p:spPr>
            <a:xfrm>
              <a:off x="0" y="-19050"/>
              <a:ext cx="13020041" cy="1111873"/>
            </a:xfrm>
            <a:prstGeom prst="rect">
              <a:avLst/>
            </a:prstGeom>
            <a:noFill/>
            <a:ln>
              <a:noFill/>
            </a:ln>
          </p:spPr>
          <p:txBody>
            <a:bodyPr anchorCtr="0" anchor="ctr" bIns="50800" lIns="50800" spcFirstLastPara="1" rIns="50800" wrap="square" tIns="50800">
              <a:noAutofit/>
            </a:bodyPr>
            <a:lstStyle/>
            <a:p>
              <a:pPr indent="0" lvl="0" marL="0" marR="0" rtl="0" algn="l">
                <a:lnSpc>
                  <a:spcPct val="120000"/>
                </a:lnSpc>
                <a:spcBef>
                  <a:spcPts val="0"/>
                </a:spcBef>
                <a:spcAft>
                  <a:spcPts val="0"/>
                </a:spcAft>
                <a:buNone/>
              </a:pPr>
              <a:r>
                <a:rPr lang="en-US" sz="1600">
                  <a:solidFill>
                    <a:srgbClr val="FFFFFF"/>
                  </a:solidFill>
                  <a:latin typeface="Roboto"/>
                  <a:ea typeface="Roboto"/>
                  <a:cs typeface="Roboto"/>
                  <a:sym typeface="Roboto"/>
                </a:rPr>
                <a:t>Trường Đại học Công nghệ Thông tin – Đại học Quốc gia Tp. Hồ Chí Minh</a:t>
              </a:r>
              <a:endParaRPr/>
            </a:p>
          </p:txBody>
        </p:sp>
      </p:grpSp>
      <p:grpSp>
        <p:nvGrpSpPr>
          <p:cNvPr id="110" name="Google Shape;110;p1"/>
          <p:cNvGrpSpPr/>
          <p:nvPr/>
        </p:nvGrpSpPr>
        <p:grpSpPr>
          <a:xfrm>
            <a:off x="0" y="4051386"/>
            <a:ext cx="9784090" cy="2814360"/>
            <a:chOff x="0" y="0"/>
            <a:chExt cx="13045453" cy="3752479"/>
          </a:xfrm>
        </p:grpSpPr>
        <p:sp>
          <p:nvSpPr>
            <p:cNvPr id="111" name="Google Shape;111;p1"/>
            <p:cNvSpPr/>
            <p:nvPr/>
          </p:nvSpPr>
          <p:spPr>
            <a:xfrm>
              <a:off x="0" y="0"/>
              <a:ext cx="13045453" cy="3752479"/>
            </a:xfrm>
            <a:custGeom>
              <a:rect b="b" l="l" r="r" t="t"/>
              <a:pathLst>
                <a:path extrusionOk="0" h="3752479" w="13045453">
                  <a:moveTo>
                    <a:pt x="0" y="0"/>
                  </a:moveTo>
                  <a:lnTo>
                    <a:pt x="13045453" y="0"/>
                  </a:lnTo>
                  <a:lnTo>
                    <a:pt x="13045453" y="3752479"/>
                  </a:lnTo>
                  <a:lnTo>
                    <a:pt x="0" y="3752479"/>
                  </a:lnTo>
                  <a:close/>
                </a:path>
              </a:pathLst>
            </a:custGeom>
            <a:solidFill>
              <a:srgbClr val="E7E6E6">
                <a:alpha val="48235"/>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
            <p:cNvSpPr txBox="1"/>
            <p:nvPr/>
          </p:nvSpPr>
          <p:spPr>
            <a:xfrm>
              <a:off x="0" y="0"/>
              <a:ext cx="13045440" cy="3752422"/>
            </a:xfrm>
            <a:prstGeom prst="rect">
              <a:avLst/>
            </a:prstGeom>
            <a:noFill/>
            <a:ln>
              <a:noFill/>
            </a:ln>
          </p:spPr>
          <p:txBody>
            <a:bodyPr anchorCtr="0" anchor="b" bIns="50800" lIns="50800" spcFirstLastPara="1" rIns="50800" wrap="square" tIns="50800">
              <a:noAutofit/>
            </a:bodyPr>
            <a:lstStyle/>
            <a:p>
              <a:pPr indent="0" lvl="0" marL="0" marR="0" rtl="0" algn="ctr">
                <a:lnSpc>
                  <a:spcPct val="142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42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42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42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42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42166"/>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20018"/>
                </a:lnSpc>
                <a:spcBef>
                  <a:spcPts val="0"/>
                </a:spcBef>
                <a:spcAft>
                  <a:spcPts val="0"/>
                </a:spcAft>
                <a:buNone/>
              </a:pPr>
              <a:r>
                <a:rPr i="1" lang="en-US" sz="2133">
                  <a:solidFill>
                    <a:srgbClr val="0070C0"/>
                  </a:solidFill>
                  <a:latin typeface="Lato"/>
                  <a:ea typeface="Lato"/>
                  <a:cs typeface="Lato"/>
                  <a:sym typeface="Lato"/>
                </a:rPr>
                <a:t>Nguyễn Việt Hoàng – Nguyễn Tài Hiếu – Ngô Hồng Phúc - Trần Hữu Hiếu</a:t>
              </a:r>
              <a:endParaRPr/>
            </a:p>
            <a:p>
              <a:pPr indent="0" lvl="0" marL="0" marR="0" rtl="0" algn="ctr">
                <a:lnSpc>
                  <a:spcPct val="71964"/>
                </a:lnSpc>
                <a:spcBef>
                  <a:spcPts val="0"/>
                </a:spcBef>
                <a:spcAft>
                  <a:spcPts val="0"/>
                </a:spcAft>
                <a:buNone/>
              </a:pPr>
              <a:r>
                <a:t/>
              </a:r>
              <a:endParaRPr i="1" sz="2133">
                <a:solidFill>
                  <a:srgbClr val="0070C0"/>
                </a:solidFill>
                <a:latin typeface="Lato"/>
                <a:ea typeface="Lato"/>
                <a:cs typeface="Lato"/>
                <a:sym typeface="Lato"/>
              </a:endParaRPr>
            </a:p>
            <a:p>
              <a:pPr indent="0" lvl="0" marL="0" marR="0" rtl="0" algn="ctr">
                <a:lnSpc>
                  <a:spcPct val="71964"/>
                </a:lnSpc>
                <a:spcBef>
                  <a:spcPts val="0"/>
                </a:spcBef>
                <a:spcAft>
                  <a:spcPts val="0"/>
                </a:spcAft>
                <a:buNone/>
              </a:pPr>
              <a:r>
                <a:t/>
              </a:r>
              <a:endParaRPr i="1" sz="2133">
                <a:solidFill>
                  <a:srgbClr val="0070C0"/>
                </a:solidFill>
                <a:latin typeface="Lato"/>
                <a:ea typeface="Lato"/>
                <a:cs typeface="Lato"/>
                <a:sym typeface="Lato"/>
              </a:endParaRPr>
            </a:p>
          </p:txBody>
        </p:sp>
      </p:grpSp>
      <p:grpSp>
        <p:nvGrpSpPr>
          <p:cNvPr id="113" name="Google Shape;113;p1"/>
          <p:cNvGrpSpPr/>
          <p:nvPr/>
        </p:nvGrpSpPr>
        <p:grpSpPr>
          <a:xfrm>
            <a:off x="260506" y="1986864"/>
            <a:ext cx="5381079" cy="2230091"/>
            <a:chOff x="0" y="-9525"/>
            <a:chExt cx="7174772" cy="2973455"/>
          </a:xfrm>
        </p:grpSpPr>
        <p:sp>
          <p:nvSpPr>
            <p:cNvPr id="114" name="Google Shape;114;p1"/>
            <p:cNvSpPr/>
            <p:nvPr/>
          </p:nvSpPr>
          <p:spPr>
            <a:xfrm>
              <a:off x="9576" y="9791"/>
              <a:ext cx="7155571" cy="2944343"/>
            </a:xfrm>
            <a:custGeom>
              <a:rect b="b" l="l" r="r" t="t"/>
              <a:pathLst>
                <a:path extrusionOk="0" h="2944343" w="7155571">
                  <a:moveTo>
                    <a:pt x="0" y="0"/>
                  </a:moveTo>
                  <a:lnTo>
                    <a:pt x="7155570" y="0"/>
                  </a:lnTo>
                  <a:lnTo>
                    <a:pt x="7155570" y="2944343"/>
                  </a:lnTo>
                  <a:lnTo>
                    <a:pt x="0" y="2944343"/>
                  </a:lnTo>
                  <a:close/>
                </a:path>
              </a:pathLst>
            </a:custGeom>
            <a:solidFill>
              <a:srgbClr val="2B292C">
                <a:alpha val="68235"/>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
            <p:cNvSpPr/>
            <p:nvPr/>
          </p:nvSpPr>
          <p:spPr>
            <a:xfrm>
              <a:off x="0" y="0"/>
              <a:ext cx="7174723" cy="2963926"/>
            </a:xfrm>
            <a:custGeom>
              <a:rect b="b" l="l" r="r" t="t"/>
              <a:pathLst>
                <a:path extrusionOk="0" h="2963926" w="7174723">
                  <a:moveTo>
                    <a:pt x="9576" y="0"/>
                  </a:moveTo>
                  <a:lnTo>
                    <a:pt x="7165146" y="0"/>
                  </a:lnTo>
                  <a:cubicBezTo>
                    <a:pt x="7170407" y="0"/>
                    <a:pt x="7174723" y="4413"/>
                    <a:pt x="7174723" y="9791"/>
                  </a:cubicBezTo>
                  <a:lnTo>
                    <a:pt x="7174723" y="2954134"/>
                  </a:lnTo>
                  <a:cubicBezTo>
                    <a:pt x="7174723" y="2959513"/>
                    <a:pt x="7170407" y="2963926"/>
                    <a:pt x="7165146" y="2963926"/>
                  </a:cubicBezTo>
                  <a:lnTo>
                    <a:pt x="9576" y="2963926"/>
                  </a:lnTo>
                  <a:cubicBezTo>
                    <a:pt x="4316" y="2963926"/>
                    <a:pt x="0" y="2959513"/>
                    <a:pt x="0" y="2954134"/>
                  </a:cubicBezTo>
                  <a:lnTo>
                    <a:pt x="0" y="9791"/>
                  </a:lnTo>
                  <a:cubicBezTo>
                    <a:pt x="0" y="4413"/>
                    <a:pt x="4316" y="0"/>
                    <a:pt x="9576" y="0"/>
                  </a:cubicBezTo>
                  <a:moveTo>
                    <a:pt x="9576" y="19583"/>
                  </a:moveTo>
                  <a:lnTo>
                    <a:pt x="9576" y="9791"/>
                  </a:lnTo>
                  <a:lnTo>
                    <a:pt x="19152" y="9791"/>
                  </a:lnTo>
                  <a:lnTo>
                    <a:pt x="19152" y="2954134"/>
                  </a:lnTo>
                  <a:lnTo>
                    <a:pt x="9576" y="2954134"/>
                  </a:lnTo>
                  <a:lnTo>
                    <a:pt x="9576" y="2944343"/>
                  </a:lnTo>
                  <a:lnTo>
                    <a:pt x="7165146" y="2944343"/>
                  </a:lnTo>
                  <a:lnTo>
                    <a:pt x="7165146" y="2954134"/>
                  </a:lnTo>
                  <a:lnTo>
                    <a:pt x="7155570" y="2954134"/>
                  </a:lnTo>
                  <a:lnTo>
                    <a:pt x="7155570" y="9791"/>
                  </a:lnTo>
                  <a:lnTo>
                    <a:pt x="7165146" y="9791"/>
                  </a:lnTo>
                  <a:lnTo>
                    <a:pt x="7165146" y="19583"/>
                  </a:lnTo>
                  <a:lnTo>
                    <a:pt x="9576" y="195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
            <p:cNvSpPr txBox="1"/>
            <p:nvPr/>
          </p:nvSpPr>
          <p:spPr>
            <a:xfrm>
              <a:off x="0" y="-9525"/>
              <a:ext cx="7174772" cy="2973455"/>
            </a:xfrm>
            <a:prstGeom prst="rect">
              <a:avLst/>
            </a:prstGeom>
            <a:noFill/>
            <a:ln>
              <a:noFill/>
            </a:ln>
          </p:spPr>
          <p:txBody>
            <a:bodyPr anchorCtr="0" anchor="ctr" bIns="50800" lIns="50800" spcFirstLastPara="1" rIns="50800" wrap="square" tIns="50800">
              <a:noAutofit/>
            </a:bodyPr>
            <a:lstStyle/>
            <a:p>
              <a:pPr indent="0" lvl="0" marL="0" marR="0" rtl="0" algn="ctr">
                <a:lnSpc>
                  <a:spcPct val="120009"/>
                </a:lnSpc>
                <a:spcBef>
                  <a:spcPts val="0"/>
                </a:spcBef>
                <a:spcAft>
                  <a:spcPts val="0"/>
                </a:spcAft>
                <a:buNone/>
              </a:pPr>
              <a:r>
                <a:rPr b="1" lang="en-US" sz="2199">
                  <a:solidFill>
                    <a:srgbClr val="F2F2F2"/>
                  </a:solidFill>
                  <a:latin typeface="Roboto"/>
                  <a:ea typeface="Roboto"/>
                  <a:cs typeface="Roboto"/>
                  <a:sym typeface="Roboto"/>
                </a:rPr>
                <a:t>Khoa Mạng máy tính và truyền thông</a:t>
              </a:r>
              <a:endParaRPr/>
            </a:p>
            <a:p>
              <a:pPr indent="0" lvl="0" marL="0" marR="0" rtl="0" algn="ctr">
                <a:lnSpc>
                  <a:spcPct val="116416"/>
                </a:lnSpc>
                <a:spcBef>
                  <a:spcPts val="0"/>
                </a:spcBef>
                <a:spcAft>
                  <a:spcPts val="0"/>
                </a:spcAft>
                <a:buNone/>
              </a:pPr>
              <a:r>
                <a:t/>
              </a:r>
              <a:endParaRPr b="1" sz="2199">
                <a:solidFill>
                  <a:srgbClr val="F2F2F2"/>
                </a:solidFill>
                <a:latin typeface="Roboto"/>
                <a:ea typeface="Roboto"/>
                <a:cs typeface="Roboto"/>
                <a:sym typeface="Roboto"/>
              </a:endParaRPr>
            </a:p>
            <a:p>
              <a:pPr indent="0" lvl="0" marL="0" marR="0" rtl="0" algn="ctr">
                <a:lnSpc>
                  <a:spcPct val="119958"/>
                </a:lnSpc>
                <a:spcBef>
                  <a:spcPts val="0"/>
                </a:spcBef>
                <a:spcAft>
                  <a:spcPts val="0"/>
                </a:spcAft>
                <a:buNone/>
              </a:pPr>
              <a:r>
                <a:rPr b="1" lang="en-US" sz="2400">
                  <a:solidFill>
                    <a:srgbClr val="F2F2F2"/>
                  </a:solidFill>
                  <a:latin typeface="Roboto"/>
                  <a:ea typeface="Roboto"/>
                  <a:cs typeface="Roboto"/>
                  <a:sym typeface="Roboto"/>
                </a:rPr>
                <a:t>BÁO CÁO ĐỒ ÁN CUỐI KỲ</a:t>
              </a:r>
              <a:endParaRPr/>
            </a:p>
            <a:p>
              <a:pPr indent="0" lvl="0" marL="0" marR="0" rtl="0" algn="ctr">
                <a:lnSpc>
                  <a:spcPct val="106666"/>
                </a:lnSpc>
                <a:spcBef>
                  <a:spcPts val="0"/>
                </a:spcBef>
                <a:spcAft>
                  <a:spcPts val="0"/>
                </a:spcAft>
                <a:buNone/>
              </a:pPr>
              <a:r>
                <a:t/>
              </a:r>
              <a:endParaRPr b="1" sz="2400">
                <a:solidFill>
                  <a:srgbClr val="F2F2F2"/>
                </a:solidFill>
                <a:latin typeface="Roboto"/>
                <a:ea typeface="Roboto"/>
                <a:cs typeface="Roboto"/>
                <a:sym typeface="Roboto"/>
              </a:endParaRPr>
            </a:p>
            <a:p>
              <a:pPr indent="0" lvl="0" marL="0" marR="0" rtl="0" algn="ctr">
                <a:lnSpc>
                  <a:spcPct val="120010"/>
                </a:lnSpc>
                <a:spcBef>
                  <a:spcPts val="0"/>
                </a:spcBef>
                <a:spcAft>
                  <a:spcPts val="0"/>
                </a:spcAft>
                <a:buNone/>
              </a:pPr>
              <a:r>
                <a:rPr b="1" lang="en-US" sz="1899">
                  <a:solidFill>
                    <a:srgbClr val="F2F2F2"/>
                  </a:solidFill>
                  <a:latin typeface="Roboto"/>
                  <a:ea typeface="Roboto"/>
                  <a:cs typeface="Roboto"/>
                  <a:sym typeface="Roboto"/>
                </a:rPr>
                <a:t>MÔN: Tấn công mạng</a:t>
              </a:r>
              <a:endParaRPr/>
            </a:p>
          </p:txBody>
        </p:sp>
      </p:grpSp>
      <p:cxnSp>
        <p:nvCxnSpPr>
          <p:cNvPr id="117" name="Google Shape;117;p1"/>
          <p:cNvCxnSpPr/>
          <p:nvPr/>
        </p:nvCxnSpPr>
        <p:spPr>
          <a:xfrm>
            <a:off x="1447800" y="5958503"/>
            <a:ext cx="6900608" cy="7620"/>
          </a:xfrm>
          <a:prstGeom prst="straightConnector1">
            <a:avLst/>
          </a:prstGeom>
          <a:noFill/>
          <a:ln cap="rnd" cmpd="sng" w="9525">
            <a:solidFill>
              <a:srgbClr val="010101"/>
            </a:solidFill>
            <a:prstDash val="solid"/>
            <a:round/>
            <a:headEnd len="sm" w="sm" type="none"/>
            <a:tailEnd len="sm" w="sm" type="none"/>
          </a:ln>
        </p:spPr>
      </p:cxnSp>
      <p:sp>
        <p:nvSpPr>
          <p:cNvPr descr="Káº¿t quáº£ hÃ¬nh áº£nh cho uit logo png" id="118" name="Google Shape;118;p1"/>
          <p:cNvSpPr/>
          <p:nvPr/>
        </p:nvSpPr>
        <p:spPr>
          <a:xfrm>
            <a:off x="1545767" y="922921"/>
            <a:ext cx="1141994" cy="949060"/>
          </a:xfrm>
          <a:custGeom>
            <a:rect b="b" l="l" r="r" t="t"/>
            <a:pathLst>
              <a:path extrusionOk="0" h="949060" w="1141994">
                <a:moveTo>
                  <a:pt x="0" y="0"/>
                </a:moveTo>
                <a:lnTo>
                  <a:pt x="1141994" y="0"/>
                </a:lnTo>
                <a:lnTo>
                  <a:pt x="1141994" y="949061"/>
                </a:lnTo>
                <a:lnTo>
                  <a:pt x="0" y="949061"/>
                </a:lnTo>
                <a:lnTo>
                  <a:pt x="0" y="0"/>
                </a:lnTo>
                <a:close/>
              </a:path>
            </a:pathLst>
          </a:custGeom>
          <a:blipFill rotWithShape="1">
            <a:blip r:embed="rId6">
              <a:alphaModFix/>
            </a:blip>
            <a:stretch>
              <a:fillRect b="-2260" l="0" r="-537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
          <p:cNvSpPr txBox="1"/>
          <p:nvPr/>
        </p:nvSpPr>
        <p:spPr>
          <a:xfrm>
            <a:off x="260511" y="4274930"/>
            <a:ext cx="1237203" cy="390525"/>
          </a:xfrm>
          <a:prstGeom prst="rect">
            <a:avLst/>
          </a:prstGeom>
          <a:noFill/>
          <a:ln>
            <a:noFill/>
          </a:ln>
        </p:spPr>
        <p:txBody>
          <a:bodyPr anchorCtr="0" anchor="t" bIns="0" lIns="0" spcFirstLastPara="1" rIns="0" wrap="square" tIns="0">
            <a:spAutoFit/>
          </a:bodyPr>
          <a:lstStyle/>
          <a:p>
            <a:pPr indent="0" lvl="0" marL="0" marR="0" rtl="0" algn="just">
              <a:lnSpc>
                <a:spcPct val="120007"/>
              </a:lnSpc>
              <a:spcBef>
                <a:spcPts val="0"/>
              </a:spcBef>
              <a:spcAft>
                <a:spcPts val="0"/>
              </a:spcAft>
              <a:buNone/>
            </a:pPr>
            <a:r>
              <a:rPr b="1" lang="en-US" sz="2529">
                <a:solidFill>
                  <a:srgbClr val="2B292C"/>
                </a:solidFill>
                <a:latin typeface="Calistoga"/>
                <a:ea typeface="Calistoga"/>
                <a:cs typeface="Calistoga"/>
                <a:sym typeface="Calistoga"/>
              </a:rPr>
              <a:t>Chủ đề:</a:t>
            </a:r>
            <a:endParaRPr/>
          </a:p>
        </p:txBody>
      </p:sp>
      <p:grpSp>
        <p:nvGrpSpPr>
          <p:cNvPr id="120" name="Google Shape;120;p1"/>
          <p:cNvGrpSpPr/>
          <p:nvPr/>
        </p:nvGrpSpPr>
        <p:grpSpPr>
          <a:xfrm>
            <a:off x="8331851" y="0"/>
            <a:ext cx="1428526" cy="819556"/>
            <a:chOff x="0" y="0"/>
            <a:chExt cx="1816862" cy="1042348"/>
          </a:xfrm>
        </p:grpSpPr>
        <p:sp>
          <p:nvSpPr>
            <p:cNvPr id="121" name="Google Shape;121;p1"/>
            <p:cNvSpPr/>
            <p:nvPr/>
          </p:nvSpPr>
          <p:spPr>
            <a:xfrm>
              <a:off x="9017" y="9219"/>
              <a:ext cx="1798828" cy="1023911"/>
            </a:xfrm>
            <a:custGeom>
              <a:rect b="b" l="l" r="r" t="t"/>
              <a:pathLst>
                <a:path extrusionOk="0" h="1023911" w="1798828">
                  <a:moveTo>
                    <a:pt x="0" y="0"/>
                  </a:moveTo>
                  <a:lnTo>
                    <a:pt x="1798828" y="0"/>
                  </a:lnTo>
                  <a:lnTo>
                    <a:pt x="1798828" y="1023911"/>
                  </a:lnTo>
                  <a:lnTo>
                    <a:pt x="0" y="10239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
            <p:cNvSpPr/>
            <p:nvPr/>
          </p:nvSpPr>
          <p:spPr>
            <a:xfrm>
              <a:off x="0" y="0"/>
              <a:ext cx="1816862" cy="1042348"/>
            </a:xfrm>
            <a:custGeom>
              <a:rect b="b" l="l" r="r" t="t"/>
              <a:pathLst>
                <a:path extrusionOk="0" h="1042348" w="1816862">
                  <a:moveTo>
                    <a:pt x="9017" y="0"/>
                  </a:moveTo>
                  <a:lnTo>
                    <a:pt x="1807845" y="0"/>
                  </a:lnTo>
                  <a:cubicBezTo>
                    <a:pt x="1812798" y="0"/>
                    <a:pt x="1816862" y="4155"/>
                    <a:pt x="1816862" y="9219"/>
                  </a:cubicBezTo>
                  <a:lnTo>
                    <a:pt x="1816862" y="1033130"/>
                  </a:lnTo>
                  <a:cubicBezTo>
                    <a:pt x="1816862" y="1038193"/>
                    <a:pt x="1812798" y="1042348"/>
                    <a:pt x="1807845" y="1042348"/>
                  </a:cubicBezTo>
                  <a:lnTo>
                    <a:pt x="9017" y="1042348"/>
                  </a:lnTo>
                  <a:cubicBezTo>
                    <a:pt x="4064" y="1042348"/>
                    <a:pt x="0" y="1038193"/>
                    <a:pt x="0" y="1033130"/>
                  </a:cubicBezTo>
                  <a:lnTo>
                    <a:pt x="0" y="9219"/>
                  </a:lnTo>
                  <a:cubicBezTo>
                    <a:pt x="0" y="4155"/>
                    <a:pt x="4064" y="0"/>
                    <a:pt x="9017" y="0"/>
                  </a:cubicBezTo>
                  <a:moveTo>
                    <a:pt x="9017" y="18437"/>
                  </a:moveTo>
                  <a:lnTo>
                    <a:pt x="9017" y="9219"/>
                  </a:lnTo>
                  <a:lnTo>
                    <a:pt x="18034" y="9219"/>
                  </a:lnTo>
                  <a:lnTo>
                    <a:pt x="18034" y="1033130"/>
                  </a:lnTo>
                  <a:lnTo>
                    <a:pt x="9017" y="1033130"/>
                  </a:lnTo>
                  <a:lnTo>
                    <a:pt x="9017" y="1023911"/>
                  </a:lnTo>
                  <a:lnTo>
                    <a:pt x="1807845" y="1023911"/>
                  </a:lnTo>
                  <a:lnTo>
                    <a:pt x="1807845" y="1033130"/>
                  </a:lnTo>
                  <a:lnTo>
                    <a:pt x="1798828" y="1033130"/>
                  </a:lnTo>
                  <a:lnTo>
                    <a:pt x="1798828" y="9219"/>
                  </a:lnTo>
                  <a:lnTo>
                    <a:pt x="1807845" y="9219"/>
                  </a:lnTo>
                  <a:lnTo>
                    <a:pt x="1807845" y="18437"/>
                  </a:lnTo>
                  <a:lnTo>
                    <a:pt x="9017" y="1843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See the source image" id="123" name="Google Shape;123;p1"/>
          <p:cNvSpPr/>
          <p:nvPr/>
        </p:nvSpPr>
        <p:spPr>
          <a:xfrm>
            <a:off x="8420456" y="208168"/>
            <a:ext cx="1203248" cy="427195"/>
          </a:xfrm>
          <a:custGeom>
            <a:rect b="b" l="l" r="r" t="t"/>
            <a:pathLst>
              <a:path extrusionOk="0" h="427195" w="1203248">
                <a:moveTo>
                  <a:pt x="0" y="0"/>
                </a:moveTo>
                <a:lnTo>
                  <a:pt x="1203248" y="0"/>
                </a:lnTo>
                <a:lnTo>
                  <a:pt x="1203248" y="427195"/>
                </a:lnTo>
                <a:lnTo>
                  <a:pt x="0" y="427195"/>
                </a:lnTo>
                <a:lnTo>
                  <a:pt x="0" y="0"/>
                </a:lnTo>
                <a:close/>
              </a:path>
            </a:pathLst>
          </a:custGeom>
          <a:blipFill rotWithShape="1">
            <a:blip r:embed="rId7">
              <a:alphaModFix/>
            </a:blip>
            <a:stretch>
              <a:fillRect b="0" l="0" r="-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Trang chủ - NC - Khoa Mạng máy tính và Truyền thông - UIT" id="124" name="Google Shape;124;p1"/>
          <p:cNvSpPr/>
          <p:nvPr/>
        </p:nvSpPr>
        <p:spPr>
          <a:xfrm>
            <a:off x="2791395" y="745313"/>
            <a:ext cx="1225260" cy="1225260"/>
          </a:xfrm>
          <a:custGeom>
            <a:rect b="b" l="l" r="r" t="t"/>
            <a:pathLst>
              <a:path extrusionOk="0" h="1225260" w="1225260">
                <a:moveTo>
                  <a:pt x="0" y="0"/>
                </a:moveTo>
                <a:lnTo>
                  <a:pt x="1225259" y="0"/>
                </a:lnTo>
                <a:lnTo>
                  <a:pt x="1225259" y="1225260"/>
                </a:lnTo>
                <a:lnTo>
                  <a:pt x="0" y="122526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1"/>
          <p:cNvSpPr txBox="1"/>
          <p:nvPr/>
        </p:nvSpPr>
        <p:spPr>
          <a:xfrm>
            <a:off x="802907" y="6916468"/>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1</a:t>
            </a:r>
            <a:endParaRPr/>
          </a:p>
        </p:txBody>
      </p:sp>
      <p:sp>
        <p:nvSpPr>
          <p:cNvPr id="126" name="Google Shape;126;p1"/>
          <p:cNvSpPr txBox="1"/>
          <p:nvPr/>
        </p:nvSpPr>
        <p:spPr>
          <a:xfrm>
            <a:off x="879107" y="4612620"/>
            <a:ext cx="8063846" cy="824713"/>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lang="en-US" sz="3000">
                <a:solidFill>
                  <a:srgbClr val="2B292C"/>
                </a:solidFill>
                <a:latin typeface="Calistoga"/>
                <a:ea typeface="Calistoga"/>
                <a:cs typeface="Calistoga"/>
                <a:sym typeface="Calistoga"/>
              </a:rPr>
              <a:t>TRIỂN KHAI KỊCH BẢN TẤN CÔNG MẠNG </a:t>
            </a:r>
            <a:endParaRPr/>
          </a:p>
          <a:p>
            <a:pPr indent="0" lvl="0" marL="0" marR="0" rtl="0" algn="ctr">
              <a:lnSpc>
                <a:spcPct val="108000"/>
              </a:lnSpc>
              <a:spcBef>
                <a:spcPts val="0"/>
              </a:spcBef>
              <a:spcAft>
                <a:spcPts val="0"/>
              </a:spcAft>
              <a:buNone/>
            </a:pPr>
            <a:r>
              <a:rPr lang="en-US" sz="3000">
                <a:solidFill>
                  <a:srgbClr val="2B292C"/>
                </a:solidFill>
                <a:latin typeface="Calistoga"/>
                <a:ea typeface="Calistoga"/>
                <a:cs typeface="Calistoga"/>
                <a:sym typeface="Calistoga"/>
              </a:rPr>
              <a:t>DOANH NGHIỆP THÔNG QUA MAIL PHISHING</a:t>
            </a:r>
            <a:endParaRPr/>
          </a:p>
        </p:txBody>
      </p:sp>
      <p:sp>
        <p:nvSpPr>
          <p:cNvPr id="127" name="Google Shape;127;p1"/>
          <p:cNvSpPr txBox="1"/>
          <p:nvPr/>
        </p:nvSpPr>
        <p:spPr>
          <a:xfrm>
            <a:off x="2446531" y="5558453"/>
            <a:ext cx="5070368" cy="371475"/>
          </a:xfrm>
          <a:prstGeom prst="rect">
            <a:avLst/>
          </a:prstGeom>
          <a:noFill/>
          <a:ln>
            <a:noFill/>
          </a:ln>
        </p:spPr>
        <p:txBody>
          <a:bodyPr anchorCtr="0" anchor="t" bIns="0" lIns="0" spcFirstLastPara="1" rIns="0" wrap="square" tIns="0">
            <a:spAutoFit/>
          </a:bodyPr>
          <a:lstStyle/>
          <a:p>
            <a:pPr indent="0" lvl="0" marL="0" marR="0" rtl="0" algn="just">
              <a:lnSpc>
                <a:spcPct val="120008"/>
              </a:lnSpc>
              <a:spcBef>
                <a:spcPts val="0"/>
              </a:spcBef>
              <a:spcAft>
                <a:spcPts val="0"/>
              </a:spcAft>
              <a:buNone/>
            </a:pPr>
            <a:r>
              <a:rPr lang="en-US" sz="2499">
                <a:solidFill>
                  <a:srgbClr val="2B292C"/>
                </a:solidFill>
                <a:latin typeface="Roboto"/>
                <a:ea typeface="Roboto"/>
                <a:cs typeface="Roboto"/>
                <a:sym typeface="Roboto"/>
              </a:rPr>
              <a:t>GVHD: ThS. Nguyễn Công Danh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p10"/>
          <p:cNvGrpSpPr/>
          <p:nvPr/>
        </p:nvGrpSpPr>
        <p:grpSpPr>
          <a:xfrm>
            <a:off x="-30480" y="6844531"/>
            <a:ext cx="9268244" cy="472719"/>
            <a:chOff x="0" y="-19050"/>
            <a:chExt cx="12357659" cy="717444"/>
          </a:xfrm>
        </p:grpSpPr>
        <p:sp>
          <p:nvSpPr>
            <p:cNvPr id="305" name="Google Shape;305;p10"/>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10"/>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0"/>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308" name="Google Shape;308;p10"/>
          <p:cNvGrpSpPr/>
          <p:nvPr/>
        </p:nvGrpSpPr>
        <p:grpSpPr>
          <a:xfrm>
            <a:off x="9160755" y="6857083"/>
            <a:ext cx="599599" cy="460167"/>
            <a:chOff x="0" y="0"/>
            <a:chExt cx="799465" cy="613557"/>
          </a:xfrm>
        </p:grpSpPr>
        <p:sp>
          <p:nvSpPr>
            <p:cNvPr id="309" name="Google Shape;309;p10"/>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0"/>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311" name="Google Shape;311;p10"/>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12" name="Google Shape;312;p10"/>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313" name="Google Shape;313;p10"/>
          <p:cNvSpPr/>
          <p:nvPr/>
        </p:nvSpPr>
        <p:spPr>
          <a:xfrm>
            <a:off x="579298" y="1442511"/>
            <a:ext cx="8581457" cy="4430177"/>
          </a:xfrm>
          <a:custGeom>
            <a:rect b="b" l="l" r="r" t="t"/>
            <a:pathLst>
              <a:path extrusionOk="0" h="4430177" w="8581457">
                <a:moveTo>
                  <a:pt x="0" y="0"/>
                </a:moveTo>
                <a:lnTo>
                  <a:pt x="8581457" y="0"/>
                </a:lnTo>
                <a:lnTo>
                  <a:pt x="8581457" y="4430178"/>
                </a:lnTo>
                <a:lnTo>
                  <a:pt x="0" y="443017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0"/>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 Cơ sở lý thuyết</a:t>
            </a:r>
            <a:endParaRPr/>
          </a:p>
        </p:txBody>
      </p:sp>
      <p:sp>
        <p:nvSpPr>
          <p:cNvPr id="315" name="Google Shape;315;p10"/>
          <p:cNvSpPr txBox="1"/>
          <p:nvPr/>
        </p:nvSpPr>
        <p:spPr>
          <a:xfrm>
            <a:off x="522599" y="5992835"/>
            <a:ext cx="8581457" cy="564257"/>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Cơ bản về giai đoạn Post-Exploitation</a:t>
            </a:r>
            <a:endParaRPr i="1" sz="2099">
              <a:solidFill>
                <a:srgbClr val="000000"/>
              </a:solidFill>
              <a:latin typeface="Lato"/>
              <a:ea typeface="Lato"/>
              <a:cs typeface="Lato"/>
              <a:sym typeface="Lato"/>
            </a:endParaRPr>
          </a:p>
          <a:p>
            <a:pPr indent="0" lvl="0" marL="0" marR="0" rtl="0" algn="ctr">
              <a:lnSpc>
                <a:spcPct val="93750"/>
              </a:lnSpc>
              <a:spcBef>
                <a:spcPts val="0"/>
              </a:spcBef>
              <a:spcAft>
                <a:spcPts val="0"/>
              </a:spcAft>
              <a:buNone/>
            </a:pPr>
            <a:r>
              <a:rPr i="1" lang="en-US" sz="1600">
                <a:solidFill>
                  <a:srgbClr val="000000"/>
                </a:solidFill>
                <a:latin typeface="Lato"/>
                <a:ea typeface="Lato"/>
                <a:cs typeface="Lato"/>
                <a:sym typeface="Lato"/>
              </a:rPr>
              <a:t>https://webz.io/dwp/the-rising-threat-of-post-exploitation-frameworks-on-the-dark-web/</a:t>
            </a:r>
            <a:endParaRPr/>
          </a:p>
        </p:txBody>
      </p:sp>
      <p:grpSp>
        <p:nvGrpSpPr>
          <p:cNvPr id="316" name="Google Shape;316;p10"/>
          <p:cNvGrpSpPr/>
          <p:nvPr/>
        </p:nvGrpSpPr>
        <p:grpSpPr>
          <a:xfrm>
            <a:off x="579298" y="6858001"/>
            <a:ext cx="599599" cy="457211"/>
            <a:chOff x="0" y="0"/>
            <a:chExt cx="799465" cy="634047"/>
          </a:xfrm>
        </p:grpSpPr>
        <p:sp>
          <p:nvSpPr>
            <p:cNvPr id="317" name="Google Shape;317;p10"/>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10"/>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9" name="Google Shape;319;p10"/>
          <p:cNvSpPr txBox="1"/>
          <p:nvPr/>
        </p:nvSpPr>
        <p:spPr>
          <a:xfrm>
            <a:off x="726854" y="6929658"/>
            <a:ext cx="304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cxnSp>
        <p:nvCxnSpPr>
          <p:cNvPr id="324" name="Google Shape;324;p11"/>
          <p:cNvCxnSpPr/>
          <p:nvPr/>
        </p:nvCxnSpPr>
        <p:spPr>
          <a:xfrm rot="21352">
            <a:off x="-30575" y="868629"/>
            <a:ext cx="9814749" cy="0"/>
          </a:xfrm>
          <a:prstGeom prst="straightConnector1">
            <a:avLst/>
          </a:prstGeom>
          <a:noFill/>
          <a:ln cap="rnd" cmpd="sng" w="47625">
            <a:solidFill>
              <a:srgbClr val="4472C4"/>
            </a:solidFill>
            <a:prstDash val="solid"/>
            <a:round/>
            <a:headEnd len="sm" w="sm" type="none"/>
            <a:tailEnd len="sm" w="sm" type="none"/>
          </a:ln>
        </p:spPr>
      </p:cxnSp>
      <p:sp>
        <p:nvSpPr>
          <p:cNvPr id="325" name="Google Shape;325;p11"/>
          <p:cNvSpPr txBox="1"/>
          <p:nvPr/>
        </p:nvSpPr>
        <p:spPr>
          <a:xfrm>
            <a:off x="272716" y="171432"/>
            <a:ext cx="8578797" cy="481253"/>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3200">
                <a:solidFill>
                  <a:srgbClr val="2E75B6"/>
                </a:solidFill>
                <a:latin typeface="Arial"/>
                <a:ea typeface="Arial"/>
                <a:cs typeface="Arial"/>
                <a:sym typeface="Arial"/>
              </a:rPr>
              <a:t>Nội dung báo cáo</a:t>
            </a:r>
            <a:endParaRPr/>
          </a:p>
        </p:txBody>
      </p:sp>
      <p:sp>
        <p:nvSpPr>
          <p:cNvPr id="326" name="Google Shape;326;p11"/>
          <p:cNvSpPr txBox="1"/>
          <p:nvPr/>
        </p:nvSpPr>
        <p:spPr>
          <a:xfrm>
            <a:off x="272716" y="1547260"/>
            <a:ext cx="8984647" cy="4112692"/>
          </a:xfrm>
          <a:prstGeom prst="rect">
            <a:avLst/>
          </a:prstGeom>
          <a:noFill/>
          <a:ln>
            <a:noFill/>
          </a:ln>
        </p:spPr>
        <p:txBody>
          <a:bodyPr anchorCtr="0" anchor="t" bIns="0" lIns="0" spcFirstLastPara="1" rIns="0" wrap="square" tIns="0">
            <a:spAutoFit/>
          </a:bodyPr>
          <a:lstStyle/>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 Giới thiệu đồ án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II: Cơ sở lý thuyết</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FF0000"/>
              </a:buClr>
              <a:buSzPts val="2986"/>
              <a:buFont typeface="Arial"/>
              <a:buChar char="•"/>
            </a:pPr>
            <a:r>
              <a:rPr b="0" i="0" lang="en-US" sz="2986" u="none" cap="none" strike="noStrike">
                <a:solidFill>
                  <a:srgbClr val="FF0000"/>
                </a:solidFill>
                <a:latin typeface="Calistoga"/>
                <a:ea typeface="Calistoga"/>
                <a:cs typeface="Calistoga"/>
                <a:sym typeface="Calistoga"/>
              </a:rPr>
              <a:t>Phần III: Phương pháp thực hiện</a:t>
            </a:r>
            <a:endParaRPr/>
          </a:p>
          <a:p>
            <a:pPr indent="0" lvl="0" marL="0" marR="0" rtl="0" algn="l">
              <a:lnSpc>
                <a:spcPct val="108004"/>
              </a:lnSpc>
              <a:spcBef>
                <a:spcPts val="0"/>
              </a:spcBef>
              <a:spcAft>
                <a:spcPts val="0"/>
              </a:spcAft>
              <a:buNone/>
            </a:pPr>
            <a:r>
              <a:t/>
            </a:r>
            <a:endParaRPr sz="2986">
              <a:solidFill>
                <a:srgbClr val="FF0000"/>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IV: Triển khai</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8"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V: Phương pháp ngăn chặn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p:txBody>
      </p:sp>
      <p:grpSp>
        <p:nvGrpSpPr>
          <p:cNvPr id="327" name="Google Shape;327;p11"/>
          <p:cNvGrpSpPr/>
          <p:nvPr/>
        </p:nvGrpSpPr>
        <p:grpSpPr>
          <a:xfrm>
            <a:off x="-30480" y="6844955"/>
            <a:ext cx="9268244" cy="456759"/>
            <a:chOff x="0" y="-19050"/>
            <a:chExt cx="12357659" cy="717444"/>
          </a:xfrm>
        </p:grpSpPr>
        <p:sp>
          <p:nvSpPr>
            <p:cNvPr id="328" name="Google Shape;328;p11"/>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11"/>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11"/>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331" name="Google Shape;331;p11"/>
          <p:cNvGrpSpPr/>
          <p:nvPr/>
        </p:nvGrpSpPr>
        <p:grpSpPr>
          <a:xfrm>
            <a:off x="9160755" y="6857083"/>
            <a:ext cx="599599" cy="460167"/>
            <a:chOff x="0" y="0"/>
            <a:chExt cx="799465" cy="613557"/>
          </a:xfrm>
        </p:grpSpPr>
        <p:sp>
          <p:nvSpPr>
            <p:cNvPr id="332" name="Google Shape;332;p11"/>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11"/>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334" name="Google Shape;334;p11"/>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5" name="Google Shape;335;p11"/>
          <p:cNvGrpSpPr/>
          <p:nvPr/>
        </p:nvGrpSpPr>
        <p:grpSpPr>
          <a:xfrm>
            <a:off x="579298" y="6858001"/>
            <a:ext cx="599599" cy="457211"/>
            <a:chOff x="0" y="0"/>
            <a:chExt cx="799465" cy="634047"/>
          </a:xfrm>
        </p:grpSpPr>
        <p:sp>
          <p:nvSpPr>
            <p:cNvPr id="336" name="Google Shape;336;p11"/>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11"/>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8" name="Google Shape;338;p11"/>
          <p:cNvSpPr txBox="1"/>
          <p:nvPr/>
        </p:nvSpPr>
        <p:spPr>
          <a:xfrm>
            <a:off x="705550" y="6933250"/>
            <a:ext cx="3471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11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grpSp>
        <p:nvGrpSpPr>
          <p:cNvPr id="343" name="Google Shape;343;p12"/>
          <p:cNvGrpSpPr/>
          <p:nvPr/>
        </p:nvGrpSpPr>
        <p:grpSpPr>
          <a:xfrm>
            <a:off x="-30480" y="6844531"/>
            <a:ext cx="9268244" cy="472719"/>
            <a:chOff x="0" y="-19050"/>
            <a:chExt cx="12357659" cy="717444"/>
          </a:xfrm>
        </p:grpSpPr>
        <p:sp>
          <p:nvSpPr>
            <p:cNvPr id="344" name="Google Shape;344;p12"/>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12"/>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12"/>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347" name="Google Shape;347;p12"/>
          <p:cNvGrpSpPr/>
          <p:nvPr/>
        </p:nvGrpSpPr>
        <p:grpSpPr>
          <a:xfrm>
            <a:off x="518197" y="6883286"/>
            <a:ext cx="599599" cy="407765"/>
            <a:chOff x="0" y="0"/>
            <a:chExt cx="799465" cy="543687"/>
          </a:xfrm>
        </p:grpSpPr>
        <p:sp>
          <p:nvSpPr>
            <p:cNvPr id="348" name="Google Shape;348;p12"/>
            <p:cNvSpPr/>
            <p:nvPr/>
          </p:nvSpPr>
          <p:spPr>
            <a:xfrm>
              <a:off x="9017" y="9017"/>
              <a:ext cx="781431" cy="525653"/>
            </a:xfrm>
            <a:custGeom>
              <a:rect b="b" l="l" r="r" t="t"/>
              <a:pathLst>
                <a:path extrusionOk="0" h="525653" w="781431">
                  <a:moveTo>
                    <a:pt x="0" y="0"/>
                  </a:moveTo>
                  <a:lnTo>
                    <a:pt x="781431" y="0"/>
                  </a:lnTo>
                  <a:lnTo>
                    <a:pt x="781431" y="525653"/>
                  </a:lnTo>
                  <a:lnTo>
                    <a:pt x="0" y="5256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12"/>
            <p:cNvSpPr/>
            <p:nvPr/>
          </p:nvSpPr>
          <p:spPr>
            <a:xfrm>
              <a:off x="0" y="0"/>
              <a:ext cx="799465" cy="543687"/>
            </a:xfrm>
            <a:custGeom>
              <a:rect b="b" l="l" r="r" t="t"/>
              <a:pathLst>
                <a:path extrusionOk="0"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0" name="Google Shape;350;p12"/>
          <p:cNvGrpSpPr/>
          <p:nvPr/>
        </p:nvGrpSpPr>
        <p:grpSpPr>
          <a:xfrm>
            <a:off x="9160755" y="6857083"/>
            <a:ext cx="599599" cy="460167"/>
            <a:chOff x="0" y="0"/>
            <a:chExt cx="799465" cy="613557"/>
          </a:xfrm>
        </p:grpSpPr>
        <p:sp>
          <p:nvSpPr>
            <p:cNvPr id="351" name="Google Shape;351;p12"/>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12"/>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353" name="Google Shape;353;p12"/>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54" name="Google Shape;354;p12"/>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355" name="Google Shape;355;p12"/>
          <p:cNvSpPr txBox="1"/>
          <p:nvPr/>
        </p:nvSpPr>
        <p:spPr>
          <a:xfrm>
            <a:off x="272716" y="1023770"/>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1. Kịch bản triển khai</a:t>
            </a:r>
            <a:endParaRPr/>
          </a:p>
        </p:txBody>
      </p:sp>
      <p:sp>
        <p:nvSpPr>
          <p:cNvPr id="356" name="Google Shape;356;p12"/>
          <p:cNvSpPr txBox="1"/>
          <p:nvPr/>
        </p:nvSpPr>
        <p:spPr>
          <a:xfrm>
            <a:off x="353701" y="1383612"/>
            <a:ext cx="8884200" cy="5263500"/>
          </a:xfrm>
          <a:prstGeom prst="rect">
            <a:avLst/>
          </a:prstGeom>
          <a:noFill/>
          <a:ln>
            <a:noFill/>
          </a:ln>
        </p:spPr>
        <p:txBody>
          <a:bodyPr anchorCtr="0" anchor="t" bIns="0" lIns="0" spcFirstLastPara="1" rIns="0" wrap="square" tIns="0">
            <a:spAutoFit/>
          </a:bodyPr>
          <a:lstStyle/>
          <a:p>
            <a:pPr indent="-211089" lvl="1" marL="470058"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Giai đoạn chuẩn bị:</a:t>
            </a:r>
            <a:endParaRPr sz="1800"/>
          </a:p>
          <a:p>
            <a:pPr indent="-289432" lvl="2" marL="940116"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Sử dụng Havoc tạo payload tấn công dạng shellcode.</a:t>
            </a:r>
            <a:endParaRPr sz="1800"/>
          </a:p>
          <a:p>
            <a:pPr indent="-289432" lvl="2" marL="940116"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Viết script thực thi shellcode trên máy nạn nhân.</a:t>
            </a:r>
            <a:endParaRPr sz="1800"/>
          </a:p>
          <a:p>
            <a:pPr indent="-289432" lvl="2" marL="940116"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Tạo email giả mạo trên ứng dụng Tabular.</a:t>
            </a:r>
            <a:endParaRPr sz="1800"/>
          </a:p>
          <a:p>
            <a:pPr indent="-289432" lvl="2" marL="940116"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Tạo website Facebook giả mạo.</a:t>
            </a:r>
            <a:endParaRPr sz="1800"/>
          </a:p>
          <a:p>
            <a:pPr indent="-211089" lvl="1" marL="470058"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Giai đoạn phishing email:</a:t>
            </a:r>
            <a:endParaRPr sz="1800"/>
          </a:p>
          <a:p>
            <a:pPr indent="-289432" lvl="2" marL="940116"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Gửi </a:t>
            </a:r>
            <a:r>
              <a:rPr lang="en-US" sz="1800">
                <a:latin typeface="Lato"/>
                <a:ea typeface="Lato"/>
                <a:cs typeface="Lato"/>
                <a:sym typeface="Lato"/>
              </a:rPr>
              <a:t>email</a:t>
            </a:r>
            <a:r>
              <a:rPr b="0" i="0" lang="en-US" sz="1800" u="none" cap="none" strike="noStrike">
                <a:solidFill>
                  <a:srgbClr val="000000"/>
                </a:solidFill>
                <a:latin typeface="Lato"/>
                <a:ea typeface="Lato"/>
                <a:cs typeface="Lato"/>
                <a:sym typeface="Lato"/>
              </a:rPr>
              <a:t> giả mạo đánh lừa nạn nhân.</a:t>
            </a:r>
            <a:endParaRPr sz="1800"/>
          </a:p>
          <a:p>
            <a:pPr indent="-289432" lvl="2" marL="940116"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Chờ đợi nạn nhân chạy file thực thi mã độc.</a:t>
            </a:r>
            <a:endParaRPr sz="1800"/>
          </a:p>
          <a:p>
            <a:pPr indent="-211089" lvl="1" marL="470058"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Giai đoạn khai thác:</a:t>
            </a:r>
            <a:endParaRPr sz="1800"/>
          </a:p>
          <a:p>
            <a:pPr indent="-289432" lvl="2" marL="940116"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Privilege Escalation</a:t>
            </a:r>
            <a:endParaRPr sz="1800"/>
          </a:p>
          <a:p>
            <a:pPr indent="-289432" lvl="2" marL="940116"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Lateral Movement</a:t>
            </a:r>
            <a:endParaRPr sz="1800"/>
          </a:p>
          <a:p>
            <a:pPr indent="-289432" lvl="2" marL="940116"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Exfiltration</a:t>
            </a:r>
            <a:endParaRPr sz="1800"/>
          </a:p>
          <a:p>
            <a:pPr indent="-289432" lvl="2" marL="940116" marR="0" rtl="0" algn="just">
              <a:lnSpc>
                <a:spcPct val="149977"/>
              </a:lnSpc>
              <a:spcBef>
                <a:spcPts val="0"/>
              </a:spcBef>
              <a:spcAft>
                <a:spcPts val="0"/>
              </a:spcAft>
              <a:buClr>
                <a:srgbClr val="000000"/>
              </a:buClr>
              <a:buSzPts val="1800"/>
              <a:buFont typeface="Arial"/>
              <a:buChar char="⚬"/>
            </a:pPr>
            <a:r>
              <a:rPr b="0" i="0" lang="en-US" sz="1800" u="none" cap="none" strike="noStrike">
                <a:solidFill>
                  <a:srgbClr val="000000"/>
                </a:solidFill>
                <a:latin typeface="Lato"/>
                <a:ea typeface="Lato"/>
                <a:cs typeface="Lato"/>
                <a:sym typeface="Lato"/>
              </a:rPr>
              <a:t>Persistence</a:t>
            </a:r>
            <a:endParaRPr sz="1800"/>
          </a:p>
        </p:txBody>
      </p:sp>
      <p:sp>
        <p:nvSpPr>
          <p:cNvPr id="357" name="Google Shape;357;p12"/>
          <p:cNvSpPr/>
          <p:nvPr/>
        </p:nvSpPr>
        <p:spPr>
          <a:xfrm>
            <a:off x="41375" y="1383600"/>
            <a:ext cx="9670834" cy="5384943"/>
          </a:xfrm>
          <a:custGeom>
            <a:rect b="b" l="l" r="r" t="t"/>
            <a:pathLst>
              <a:path extrusionOk="0" h="5292327" w="9743913">
                <a:moveTo>
                  <a:pt x="0" y="0"/>
                </a:moveTo>
                <a:lnTo>
                  <a:pt x="9743914" y="0"/>
                </a:lnTo>
                <a:lnTo>
                  <a:pt x="9743914" y="5292327"/>
                </a:lnTo>
                <a:lnTo>
                  <a:pt x="0" y="5292327"/>
                </a:lnTo>
                <a:lnTo>
                  <a:pt x="0" y="0"/>
                </a:lnTo>
                <a:close/>
              </a:path>
            </a:pathLst>
          </a:custGeom>
          <a:blipFill rotWithShape="1">
            <a:blip r:embed="rId4">
              <a:alphaModFix/>
            </a:blip>
            <a:stretch>
              <a:fillRect b="0" l="-397" r="-1122" t="0"/>
            </a:stretch>
          </a:blipFill>
          <a:ln>
            <a:noFill/>
          </a:ln>
        </p:spPr>
        <p:txBody>
          <a:bodyPr anchorCtr="0" anchor="t" bIns="45700" lIns="91425" spcFirstLastPara="1" rIns="91425" wrap="square" tIns="45700">
            <a:noAutofit/>
          </a:bodyPr>
          <a:lstStyle/>
          <a:p>
            <a:pPr indent="0" lvl="0" marL="0" marR="0" rtl="0" algn="ctr">
              <a:lnSpc>
                <a:spcPct val="163277"/>
              </a:lnSpc>
              <a:spcBef>
                <a:spcPts val="0"/>
              </a:spcBef>
              <a:spcAft>
                <a:spcPts val="0"/>
              </a:spcAft>
              <a:buNone/>
            </a:pPr>
            <a:r>
              <a:t/>
            </a:r>
            <a:endParaRPr i="1" sz="1800">
              <a:solidFill>
                <a:srgbClr val="000000"/>
              </a:solidFill>
              <a:latin typeface="Lato"/>
              <a:ea typeface="Lato"/>
              <a:cs typeface="Lato"/>
              <a:sym typeface="Lato"/>
            </a:endParaRPr>
          </a:p>
        </p:txBody>
      </p:sp>
      <p:sp>
        <p:nvSpPr>
          <p:cNvPr id="358" name="Google Shape;358;p12"/>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359" name="Google Shape;359;p12"/>
          <p:cNvSpPr txBox="1"/>
          <p:nvPr/>
        </p:nvSpPr>
        <p:spPr>
          <a:xfrm>
            <a:off x="593202" y="6888725"/>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12</a:t>
            </a:r>
            <a:endParaRPr/>
          </a:p>
        </p:txBody>
      </p:sp>
      <p:sp>
        <p:nvSpPr>
          <p:cNvPr id="360" name="Google Shape;360;p12"/>
          <p:cNvSpPr txBox="1"/>
          <p:nvPr/>
        </p:nvSpPr>
        <p:spPr>
          <a:xfrm>
            <a:off x="3462276" y="6402745"/>
            <a:ext cx="2829046" cy="449290"/>
          </a:xfrm>
          <a:prstGeom prst="rect">
            <a:avLst/>
          </a:prstGeom>
          <a:noFill/>
          <a:ln>
            <a:noFill/>
          </a:ln>
        </p:spPr>
        <p:txBody>
          <a:bodyPr anchorCtr="0" anchor="t" bIns="45700" lIns="91425" spcFirstLastPara="1" rIns="91425" wrap="square" tIns="45700">
            <a:spAutoFit/>
          </a:bodyPr>
          <a:lstStyle/>
          <a:p>
            <a:pPr indent="0" lvl="0" marL="0" marR="0" rtl="0" algn="ctr">
              <a:lnSpc>
                <a:spcPct val="201562"/>
              </a:lnSpc>
              <a:spcBef>
                <a:spcPts val="0"/>
              </a:spcBef>
              <a:spcAft>
                <a:spcPts val="0"/>
              </a:spcAft>
              <a:buNone/>
            </a:pPr>
            <a:r>
              <a:rPr b="1" lang="en-US" sz="1600">
                <a:solidFill>
                  <a:srgbClr val="262626"/>
                </a:solidFill>
                <a:latin typeface="Lato"/>
                <a:ea typeface="Lato"/>
                <a:cs typeface="Lato"/>
                <a:sym typeface="Lato"/>
              </a:rPr>
              <a:t>Sơ đồ triển khai (tự vẽ)</a:t>
            </a:r>
            <a:endParaRPr b="1" sz="1600">
              <a:solidFill>
                <a:srgbClr val="262626"/>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grpSp>
        <p:nvGrpSpPr>
          <p:cNvPr id="365" name="Google Shape;365;p13"/>
          <p:cNvGrpSpPr/>
          <p:nvPr/>
        </p:nvGrpSpPr>
        <p:grpSpPr>
          <a:xfrm>
            <a:off x="-30480" y="6844587"/>
            <a:ext cx="9268244" cy="470613"/>
            <a:chOff x="0" y="-19050"/>
            <a:chExt cx="12357659" cy="717444"/>
          </a:xfrm>
        </p:grpSpPr>
        <p:sp>
          <p:nvSpPr>
            <p:cNvPr id="366" name="Google Shape;366;p13"/>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13"/>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13"/>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369" name="Google Shape;369;p13"/>
          <p:cNvGrpSpPr/>
          <p:nvPr/>
        </p:nvGrpSpPr>
        <p:grpSpPr>
          <a:xfrm>
            <a:off x="514247" y="6897211"/>
            <a:ext cx="599599" cy="407765"/>
            <a:chOff x="0" y="0"/>
            <a:chExt cx="799465" cy="543687"/>
          </a:xfrm>
        </p:grpSpPr>
        <p:sp>
          <p:nvSpPr>
            <p:cNvPr id="370" name="Google Shape;370;p13"/>
            <p:cNvSpPr/>
            <p:nvPr/>
          </p:nvSpPr>
          <p:spPr>
            <a:xfrm>
              <a:off x="9017" y="9017"/>
              <a:ext cx="781431" cy="525653"/>
            </a:xfrm>
            <a:custGeom>
              <a:rect b="b" l="l" r="r" t="t"/>
              <a:pathLst>
                <a:path extrusionOk="0" h="525653" w="781431">
                  <a:moveTo>
                    <a:pt x="0" y="0"/>
                  </a:moveTo>
                  <a:lnTo>
                    <a:pt x="781431" y="0"/>
                  </a:lnTo>
                  <a:lnTo>
                    <a:pt x="781431" y="525653"/>
                  </a:lnTo>
                  <a:lnTo>
                    <a:pt x="0" y="5256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13"/>
            <p:cNvSpPr/>
            <p:nvPr/>
          </p:nvSpPr>
          <p:spPr>
            <a:xfrm>
              <a:off x="0" y="0"/>
              <a:ext cx="799465" cy="543687"/>
            </a:xfrm>
            <a:custGeom>
              <a:rect b="b" l="l" r="r" t="t"/>
              <a:pathLst>
                <a:path extrusionOk="0"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2" name="Google Shape;372;p13"/>
          <p:cNvGrpSpPr/>
          <p:nvPr/>
        </p:nvGrpSpPr>
        <p:grpSpPr>
          <a:xfrm>
            <a:off x="9160755" y="6857083"/>
            <a:ext cx="599599" cy="460167"/>
            <a:chOff x="0" y="0"/>
            <a:chExt cx="799465" cy="613557"/>
          </a:xfrm>
        </p:grpSpPr>
        <p:sp>
          <p:nvSpPr>
            <p:cNvPr id="373" name="Google Shape;373;p13"/>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13"/>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375" name="Google Shape;375;p13"/>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76" name="Google Shape;376;p13"/>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377" name="Google Shape;377;p13"/>
          <p:cNvSpPr/>
          <p:nvPr/>
        </p:nvSpPr>
        <p:spPr>
          <a:xfrm>
            <a:off x="579298" y="1577766"/>
            <a:ext cx="8553912" cy="4811575"/>
          </a:xfrm>
          <a:custGeom>
            <a:rect b="b" l="l" r="r" t="t"/>
            <a:pathLst>
              <a:path extrusionOk="0" h="4811575" w="8553912">
                <a:moveTo>
                  <a:pt x="0" y="0"/>
                </a:moveTo>
                <a:lnTo>
                  <a:pt x="8553912" y="0"/>
                </a:lnTo>
                <a:lnTo>
                  <a:pt x="8553912" y="4811575"/>
                </a:lnTo>
                <a:lnTo>
                  <a:pt x="0" y="4811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13"/>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379" name="Google Shape;379;p13"/>
          <p:cNvSpPr txBox="1"/>
          <p:nvPr/>
        </p:nvSpPr>
        <p:spPr>
          <a:xfrm>
            <a:off x="272716" y="1211609"/>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2. Mô hình mạng </a:t>
            </a:r>
            <a:endParaRPr/>
          </a:p>
        </p:txBody>
      </p:sp>
      <p:sp>
        <p:nvSpPr>
          <p:cNvPr id="380" name="Google Shape;380;p13"/>
          <p:cNvSpPr txBox="1"/>
          <p:nvPr/>
        </p:nvSpPr>
        <p:spPr>
          <a:xfrm>
            <a:off x="3024266" y="6328688"/>
            <a:ext cx="3158728" cy="36576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Mô hình mạng doanh nghiệp</a:t>
            </a:r>
            <a:endParaRPr/>
          </a:p>
        </p:txBody>
      </p:sp>
      <p:sp>
        <p:nvSpPr>
          <p:cNvPr id="381" name="Google Shape;381;p13"/>
          <p:cNvSpPr txBox="1"/>
          <p:nvPr/>
        </p:nvSpPr>
        <p:spPr>
          <a:xfrm>
            <a:off x="578503" y="6964925"/>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13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pSp>
        <p:nvGrpSpPr>
          <p:cNvPr id="386" name="Google Shape;386;p14"/>
          <p:cNvGrpSpPr/>
          <p:nvPr/>
        </p:nvGrpSpPr>
        <p:grpSpPr>
          <a:xfrm>
            <a:off x="-30480" y="6844587"/>
            <a:ext cx="9268244" cy="470613"/>
            <a:chOff x="0" y="-19050"/>
            <a:chExt cx="12357659" cy="717444"/>
          </a:xfrm>
        </p:grpSpPr>
        <p:sp>
          <p:nvSpPr>
            <p:cNvPr id="387" name="Google Shape;387;p14"/>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4"/>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14"/>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390" name="Google Shape;390;p14"/>
          <p:cNvGrpSpPr/>
          <p:nvPr/>
        </p:nvGrpSpPr>
        <p:grpSpPr>
          <a:xfrm>
            <a:off x="9160755" y="6857083"/>
            <a:ext cx="599599" cy="460167"/>
            <a:chOff x="0" y="0"/>
            <a:chExt cx="799465" cy="613557"/>
          </a:xfrm>
        </p:grpSpPr>
        <p:sp>
          <p:nvSpPr>
            <p:cNvPr id="391" name="Google Shape;391;p14"/>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14"/>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393" name="Google Shape;393;p14"/>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94" name="Google Shape;394;p14"/>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395" name="Google Shape;395;p14"/>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396" name="Google Shape;396;p14"/>
          <p:cNvSpPr txBox="1"/>
          <p:nvPr/>
        </p:nvSpPr>
        <p:spPr>
          <a:xfrm>
            <a:off x="272716" y="1074057"/>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3. Kịch bản tấn công</a:t>
            </a:r>
            <a:endParaRPr/>
          </a:p>
        </p:txBody>
      </p:sp>
      <p:sp>
        <p:nvSpPr>
          <p:cNvPr id="397" name="Google Shape;397;p14"/>
          <p:cNvSpPr txBox="1"/>
          <p:nvPr/>
        </p:nvSpPr>
        <p:spPr>
          <a:xfrm>
            <a:off x="184225" y="1438100"/>
            <a:ext cx="8522889" cy="130302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Giai đoạn chuẩn bị</a:t>
            </a:r>
            <a:endParaRPr/>
          </a:p>
          <a:p>
            <a:pPr indent="-331047" lvl="2" marL="99314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Sử dụng Havoc tạo payload tấn công dạng shellcode.</a:t>
            </a:r>
            <a:endParaRPr/>
          </a:p>
          <a:p>
            <a:pPr indent="-331047" lvl="2" marL="99314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Viết script thực thi shellcode trên máy nạn nhân.</a:t>
            </a:r>
            <a:endParaRPr/>
          </a:p>
        </p:txBody>
      </p:sp>
      <p:sp>
        <p:nvSpPr>
          <p:cNvPr id="398" name="Google Shape;398;p14"/>
          <p:cNvSpPr/>
          <p:nvPr/>
        </p:nvSpPr>
        <p:spPr>
          <a:xfrm>
            <a:off x="879107" y="2879066"/>
            <a:ext cx="7878546" cy="3604435"/>
          </a:xfrm>
          <a:custGeom>
            <a:rect b="b" l="l" r="r" t="t"/>
            <a:pathLst>
              <a:path extrusionOk="0" h="3604435" w="7878546">
                <a:moveTo>
                  <a:pt x="0" y="0"/>
                </a:moveTo>
                <a:lnTo>
                  <a:pt x="7878546" y="0"/>
                </a:lnTo>
                <a:lnTo>
                  <a:pt x="7878546" y="3604435"/>
                </a:lnTo>
                <a:lnTo>
                  <a:pt x="0" y="36044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14"/>
          <p:cNvSpPr txBox="1"/>
          <p:nvPr/>
        </p:nvSpPr>
        <p:spPr>
          <a:xfrm>
            <a:off x="2833820" y="6464451"/>
            <a:ext cx="4085960" cy="36576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Tạo payload tấn công dạng shellcode</a:t>
            </a:r>
            <a:endParaRPr/>
          </a:p>
        </p:txBody>
      </p:sp>
      <p:grpSp>
        <p:nvGrpSpPr>
          <p:cNvPr id="400" name="Google Shape;400;p14"/>
          <p:cNvGrpSpPr/>
          <p:nvPr/>
        </p:nvGrpSpPr>
        <p:grpSpPr>
          <a:xfrm>
            <a:off x="579298" y="6858001"/>
            <a:ext cx="599599" cy="457211"/>
            <a:chOff x="0" y="0"/>
            <a:chExt cx="799465" cy="634047"/>
          </a:xfrm>
        </p:grpSpPr>
        <p:sp>
          <p:nvSpPr>
            <p:cNvPr id="401" name="Google Shape;401;p14"/>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14"/>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3" name="Google Shape;403;p14"/>
          <p:cNvSpPr txBox="1"/>
          <p:nvPr/>
        </p:nvSpPr>
        <p:spPr>
          <a:xfrm>
            <a:off x="668224" y="6932875"/>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14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grpSp>
        <p:nvGrpSpPr>
          <p:cNvPr id="408" name="Google Shape;408;p15"/>
          <p:cNvGrpSpPr/>
          <p:nvPr/>
        </p:nvGrpSpPr>
        <p:grpSpPr>
          <a:xfrm>
            <a:off x="-30480" y="6844955"/>
            <a:ext cx="9268244" cy="456759"/>
            <a:chOff x="0" y="-19050"/>
            <a:chExt cx="12357659" cy="717444"/>
          </a:xfrm>
        </p:grpSpPr>
        <p:sp>
          <p:nvSpPr>
            <p:cNvPr id="409" name="Google Shape;409;p15"/>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15"/>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15"/>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412" name="Google Shape;412;p15"/>
          <p:cNvGrpSpPr/>
          <p:nvPr/>
        </p:nvGrpSpPr>
        <p:grpSpPr>
          <a:xfrm>
            <a:off x="9160755" y="6857083"/>
            <a:ext cx="599599" cy="460167"/>
            <a:chOff x="0" y="0"/>
            <a:chExt cx="799465" cy="613557"/>
          </a:xfrm>
        </p:grpSpPr>
        <p:sp>
          <p:nvSpPr>
            <p:cNvPr id="413" name="Google Shape;413;p15"/>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15"/>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415" name="Google Shape;415;p15"/>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16" name="Google Shape;416;p15"/>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417" name="Google Shape;417;p15"/>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418" name="Google Shape;418;p15"/>
          <p:cNvSpPr txBox="1"/>
          <p:nvPr/>
        </p:nvSpPr>
        <p:spPr>
          <a:xfrm>
            <a:off x="272716" y="1074057"/>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3. Kịch bản tấn công</a:t>
            </a:r>
            <a:endParaRPr/>
          </a:p>
        </p:txBody>
      </p:sp>
      <p:sp>
        <p:nvSpPr>
          <p:cNvPr id="419" name="Google Shape;419;p15"/>
          <p:cNvSpPr txBox="1"/>
          <p:nvPr/>
        </p:nvSpPr>
        <p:spPr>
          <a:xfrm>
            <a:off x="75415" y="1440112"/>
            <a:ext cx="9385150" cy="8648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Giai đoạn chuẩn bị: Sử dụng công cụ Resource Hacker để đổi icon của file thực thi mã độc.</a:t>
            </a:r>
            <a:endParaRPr/>
          </a:p>
        </p:txBody>
      </p:sp>
      <p:sp>
        <p:nvSpPr>
          <p:cNvPr id="420" name="Google Shape;420;p15"/>
          <p:cNvSpPr/>
          <p:nvPr/>
        </p:nvSpPr>
        <p:spPr>
          <a:xfrm>
            <a:off x="470991" y="2392224"/>
            <a:ext cx="8766773" cy="3988882"/>
          </a:xfrm>
          <a:custGeom>
            <a:rect b="b" l="l" r="r" t="t"/>
            <a:pathLst>
              <a:path extrusionOk="0" h="3988882" w="8766773">
                <a:moveTo>
                  <a:pt x="0" y="0"/>
                </a:moveTo>
                <a:lnTo>
                  <a:pt x="8766773" y="0"/>
                </a:lnTo>
                <a:lnTo>
                  <a:pt x="8766773" y="3988882"/>
                </a:lnTo>
                <a:lnTo>
                  <a:pt x="0" y="398888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15"/>
          <p:cNvSpPr txBox="1"/>
          <p:nvPr/>
        </p:nvSpPr>
        <p:spPr>
          <a:xfrm>
            <a:off x="1148417" y="6437013"/>
            <a:ext cx="7521707" cy="36576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Resource Hacker đổi icon file thực thi mã độc và dùng RLO Unicode.</a:t>
            </a:r>
            <a:endParaRPr/>
          </a:p>
        </p:txBody>
      </p:sp>
      <p:grpSp>
        <p:nvGrpSpPr>
          <p:cNvPr id="422" name="Google Shape;422;p15"/>
          <p:cNvGrpSpPr/>
          <p:nvPr/>
        </p:nvGrpSpPr>
        <p:grpSpPr>
          <a:xfrm>
            <a:off x="579298" y="6858001"/>
            <a:ext cx="599599" cy="457211"/>
            <a:chOff x="0" y="0"/>
            <a:chExt cx="799465" cy="634047"/>
          </a:xfrm>
        </p:grpSpPr>
        <p:sp>
          <p:nvSpPr>
            <p:cNvPr id="423" name="Google Shape;423;p15"/>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15"/>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5" name="Google Shape;425;p15"/>
          <p:cNvSpPr txBox="1"/>
          <p:nvPr/>
        </p:nvSpPr>
        <p:spPr>
          <a:xfrm>
            <a:off x="621298" y="6920550"/>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15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pSp>
        <p:nvGrpSpPr>
          <p:cNvPr id="430" name="Google Shape;430;p16"/>
          <p:cNvGrpSpPr/>
          <p:nvPr/>
        </p:nvGrpSpPr>
        <p:grpSpPr>
          <a:xfrm>
            <a:off x="-30480" y="6844587"/>
            <a:ext cx="9268244" cy="470613"/>
            <a:chOff x="0" y="-19050"/>
            <a:chExt cx="12357659" cy="717444"/>
          </a:xfrm>
        </p:grpSpPr>
        <p:sp>
          <p:nvSpPr>
            <p:cNvPr id="431" name="Google Shape;431;p16"/>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16"/>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16"/>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434" name="Google Shape;434;p16"/>
          <p:cNvGrpSpPr/>
          <p:nvPr/>
        </p:nvGrpSpPr>
        <p:grpSpPr>
          <a:xfrm>
            <a:off x="9160755" y="6857083"/>
            <a:ext cx="599599" cy="460167"/>
            <a:chOff x="0" y="0"/>
            <a:chExt cx="799465" cy="613557"/>
          </a:xfrm>
        </p:grpSpPr>
        <p:sp>
          <p:nvSpPr>
            <p:cNvPr id="435" name="Google Shape;435;p16"/>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16"/>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437" name="Google Shape;437;p16"/>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38" name="Google Shape;438;p16"/>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439" name="Google Shape;439;p16"/>
          <p:cNvSpPr/>
          <p:nvPr/>
        </p:nvSpPr>
        <p:spPr>
          <a:xfrm>
            <a:off x="254461" y="2060644"/>
            <a:ext cx="9206103" cy="4165762"/>
          </a:xfrm>
          <a:custGeom>
            <a:rect b="b" l="l" r="r" t="t"/>
            <a:pathLst>
              <a:path extrusionOk="0" h="4165762" w="9206103">
                <a:moveTo>
                  <a:pt x="0" y="0"/>
                </a:moveTo>
                <a:lnTo>
                  <a:pt x="9206103" y="0"/>
                </a:lnTo>
                <a:lnTo>
                  <a:pt x="9206103" y="4165761"/>
                </a:lnTo>
                <a:lnTo>
                  <a:pt x="0" y="41657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16"/>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441" name="Google Shape;441;p16"/>
          <p:cNvSpPr txBox="1"/>
          <p:nvPr/>
        </p:nvSpPr>
        <p:spPr>
          <a:xfrm>
            <a:off x="272716" y="1074057"/>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3. Kịch bản tấn công</a:t>
            </a:r>
            <a:endParaRPr/>
          </a:p>
        </p:txBody>
      </p:sp>
      <p:sp>
        <p:nvSpPr>
          <p:cNvPr id="442" name="Google Shape;442;p16"/>
          <p:cNvSpPr txBox="1"/>
          <p:nvPr/>
        </p:nvSpPr>
        <p:spPr>
          <a:xfrm>
            <a:off x="75415" y="1529149"/>
            <a:ext cx="9385150" cy="42672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Giai đoạn chuẩn bị: Tạo email giả mạo trên ứng dụng Tabular</a:t>
            </a:r>
            <a:endParaRPr/>
          </a:p>
        </p:txBody>
      </p:sp>
      <p:sp>
        <p:nvSpPr>
          <p:cNvPr id="443" name="Google Shape;443;p16"/>
          <p:cNvSpPr txBox="1"/>
          <p:nvPr/>
        </p:nvSpPr>
        <p:spPr>
          <a:xfrm>
            <a:off x="3143617" y="6376987"/>
            <a:ext cx="3257183" cy="336246"/>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Tabular tạo email giả mạo</a:t>
            </a:r>
            <a:endParaRPr/>
          </a:p>
        </p:txBody>
      </p:sp>
      <p:grpSp>
        <p:nvGrpSpPr>
          <p:cNvPr id="444" name="Google Shape;444;p16"/>
          <p:cNvGrpSpPr/>
          <p:nvPr/>
        </p:nvGrpSpPr>
        <p:grpSpPr>
          <a:xfrm>
            <a:off x="579298" y="6858001"/>
            <a:ext cx="599599" cy="457211"/>
            <a:chOff x="0" y="0"/>
            <a:chExt cx="799465" cy="634047"/>
          </a:xfrm>
        </p:grpSpPr>
        <p:sp>
          <p:nvSpPr>
            <p:cNvPr id="445" name="Google Shape;445;p16"/>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16"/>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7" name="Google Shape;447;p16"/>
          <p:cNvSpPr txBox="1"/>
          <p:nvPr/>
        </p:nvSpPr>
        <p:spPr>
          <a:xfrm>
            <a:off x="604603" y="6919650"/>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16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pSp>
        <p:nvGrpSpPr>
          <p:cNvPr id="452" name="Google Shape;452;p17"/>
          <p:cNvGrpSpPr/>
          <p:nvPr/>
        </p:nvGrpSpPr>
        <p:grpSpPr>
          <a:xfrm>
            <a:off x="-30480" y="6844587"/>
            <a:ext cx="9268244" cy="470613"/>
            <a:chOff x="0" y="-19050"/>
            <a:chExt cx="12357659" cy="717444"/>
          </a:xfrm>
        </p:grpSpPr>
        <p:sp>
          <p:nvSpPr>
            <p:cNvPr id="453" name="Google Shape;453;p17"/>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17"/>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17"/>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456" name="Google Shape;456;p17"/>
          <p:cNvGrpSpPr/>
          <p:nvPr/>
        </p:nvGrpSpPr>
        <p:grpSpPr>
          <a:xfrm>
            <a:off x="9160755" y="6857083"/>
            <a:ext cx="599599" cy="460167"/>
            <a:chOff x="0" y="0"/>
            <a:chExt cx="799465" cy="613557"/>
          </a:xfrm>
        </p:grpSpPr>
        <p:sp>
          <p:nvSpPr>
            <p:cNvPr id="457" name="Google Shape;457;p17"/>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17"/>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459" name="Google Shape;459;p17"/>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0" name="Google Shape;460;p17"/>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461" name="Google Shape;461;p17"/>
          <p:cNvSpPr/>
          <p:nvPr/>
        </p:nvSpPr>
        <p:spPr>
          <a:xfrm>
            <a:off x="579298" y="2664920"/>
            <a:ext cx="8581457" cy="3743661"/>
          </a:xfrm>
          <a:custGeom>
            <a:rect b="b" l="l" r="r" t="t"/>
            <a:pathLst>
              <a:path extrusionOk="0" h="3743661" w="8581457">
                <a:moveTo>
                  <a:pt x="0" y="0"/>
                </a:moveTo>
                <a:lnTo>
                  <a:pt x="8581457" y="0"/>
                </a:lnTo>
                <a:lnTo>
                  <a:pt x="8581457" y="3743661"/>
                </a:lnTo>
                <a:lnTo>
                  <a:pt x="0" y="37436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17"/>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463" name="Google Shape;463;p17"/>
          <p:cNvSpPr txBox="1"/>
          <p:nvPr/>
        </p:nvSpPr>
        <p:spPr>
          <a:xfrm>
            <a:off x="272716" y="1211609"/>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3. Kịch bản tấn công</a:t>
            </a:r>
            <a:endParaRPr/>
          </a:p>
        </p:txBody>
      </p:sp>
      <p:sp>
        <p:nvSpPr>
          <p:cNvPr id="464" name="Google Shape;464;p17"/>
          <p:cNvSpPr txBox="1"/>
          <p:nvPr/>
        </p:nvSpPr>
        <p:spPr>
          <a:xfrm>
            <a:off x="75415" y="1800050"/>
            <a:ext cx="9385150" cy="8648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Giai đoạn chuẩn bị: Dùng phần mềm zphiser để host web Facebook giả mạo và thêm chức năng download file khi nạn nhân bấm login.</a:t>
            </a:r>
            <a:endParaRPr/>
          </a:p>
        </p:txBody>
      </p:sp>
      <p:sp>
        <p:nvSpPr>
          <p:cNvPr id="465" name="Google Shape;465;p17"/>
          <p:cNvSpPr txBox="1"/>
          <p:nvPr/>
        </p:nvSpPr>
        <p:spPr>
          <a:xfrm>
            <a:off x="2394317" y="6456630"/>
            <a:ext cx="4335595" cy="36576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Sửa đường dẫn đến Trang web giả mạo</a:t>
            </a:r>
            <a:endParaRPr/>
          </a:p>
        </p:txBody>
      </p:sp>
      <p:grpSp>
        <p:nvGrpSpPr>
          <p:cNvPr id="466" name="Google Shape;466;p17"/>
          <p:cNvGrpSpPr/>
          <p:nvPr/>
        </p:nvGrpSpPr>
        <p:grpSpPr>
          <a:xfrm>
            <a:off x="579298" y="6858001"/>
            <a:ext cx="599599" cy="457211"/>
            <a:chOff x="0" y="0"/>
            <a:chExt cx="799465" cy="634047"/>
          </a:xfrm>
        </p:grpSpPr>
        <p:sp>
          <p:nvSpPr>
            <p:cNvPr id="467" name="Google Shape;467;p17"/>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17"/>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9" name="Google Shape;469;p17"/>
          <p:cNvSpPr txBox="1"/>
          <p:nvPr/>
        </p:nvSpPr>
        <p:spPr>
          <a:xfrm>
            <a:off x="691950" y="6971150"/>
            <a:ext cx="3612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17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grpSp>
        <p:nvGrpSpPr>
          <p:cNvPr id="474" name="Google Shape;474;p18"/>
          <p:cNvGrpSpPr/>
          <p:nvPr/>
        </p:nvGrpSpPr>
        <p:grpSpPr>
          <a:xfrm>
            <a:off x="-30480" y="6844955"/>
            <a:ext cx="9268244" cy="456759"/>
            <a:chOff x="0" y="-19050"/>
            <a:chExt cx="12357659" cy="717444"/>
          </a:xfrm>
        </p:grpSpPr>
        <p:sp>
          <p:nvSpPr>
            <p:cNvPr id="475" name="Google Shape;475;p18"/>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18"/>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18"/>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478" name="Google Shape;478;p18"/>
          <p:cNvGrpSpPr/>
          <p:nvPr/>
        </p:nvGrpSpPr>
        <p:grpSpPr>
          <a:xfrm>
            <a:off x="9160755" y="6857083"/>
            <a:ext cx="599599" cy="460167"/>
            <a:chOff x="0" y="0"/>
            <a:chExt cx="799465" cy="613557"/>
          </a:xfrm>
        </p:grpSpPr>
        <p:sp>
          <p:nvSpPr>
            <p:cNvPr id="479" name="Google Shape;479;p18"/>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18"/>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481" name="Google Shape;481;p18"/>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82" name="Google Shape;482;p18"/>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483" name="Google Shape;483;p18"/>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484" name="Google Shape;484;p18"/>
          <p:cNvSpPr txBox="1"/>
          <p:nvPr/>
        </p:nvSpPr>
        <p:spPr>
          <a:xfrm>
            <a:off x="272716" y="1058812"/>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3. Kịch bản tấn công</a:t>
            </a:r>
            <a:endParaRPr/>
          </a:p>
        </p:txBody>
      </p:sp>
      <p:sp>
        <p:nvSpPr>
          <p:cNvPr id="485" name="Google Shape;485;p18"/>
          <p:cNvSpPr/>
          <p:nvPr/>
        </p:nvSpPr>
        <p:spPr>
          <a:xfrm>
            <a:off x="2569258" y="1573111"/>
            <a:ext cx="6891306" cy="5096869"/>
          </a:xfrm>
          <a:custGeom>
            <a:rect b="b" l="l" r="r" t="t"/>
            <a:pathLst>
              <a:path extrusionOk="0" h="5096869" w="6891306">
                <a:moveTo>
                  <a:pt x="0" y="0"/>
                </a:moveTo>
                <a:lnTo>
                  <a:pt x="6891306" y="0"/>
                </a:lnTo>
                <a:lnTo>
                  <a:pt x="6891306" y="5096869"/>
                </a:lnTo>
                <a:lnTo>
                  <a:pt x="0" y="5096869"/>
                </a:lnTo>
                <a:lnTo>
                  <a:pt x="0" y="0"/>
                </a:lnTo>
                <a:close/>
              </a:path>
            </a:pathLst>
          </a:custGeom>
          <a:blipFill rotWithShape="1">
            <a:blip r:embed="rId4">
              <a:alphaModFix/>
            </a:blip>
            <a:stretch>
              <a:fillRect b="0" l="-344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18"/>
          <p:cNvSpPr txBox="1"/>
          <p:nvPr/>
        </p:nvSpPr>
        <p:spPr>
          <a:xfrm>
            <a:off x="523677" y="3986138"/>
            <a:ext cx="1849041" cy="36576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Website giả mạo</a:t>
            </a:r>
            <a:endParaRPr/>
          </a:p>
        </p:txBody>
      </p:sp>
      <p:grpSp>
        <p:nvGrpSpPr>
          <p:cNvPr id="487" name="Google Shape;487;p18"/>
          <p:cNvGrpSpPr/>
          <p:nvPr/>
        </p:nvGrpSpPr>
        <p:grpSpPr>
          <a:xfrm>
            <a:off x="579298" y="6858001"/>
            <a:ext cx="599599" cy="457211"/>
            <a:chOff x="0" y="0"/>
            <a:chExt cx="799465" cy="634047"/>
          </a:xfrm>
        </p:grpSpPr>
        <p:sp>
          <p:nvSpPr>
            <p:cNvPr id="488" name="Google Shape;488;p18"/>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18"/>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0" name="Google Shape;490;p18"/>
          <p:cNvSpPr txBox="1"/>
          <p:nvPr/>
        </p:nvSpPr>
        <p:spPr>
          <a:xfrm>
            <a:off x="599148" y="6913200"/>
            <a:ext cx="5232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18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grpSp>
        <p:nvGrpSpPr>
          <p:cNvPr id="495" name="Google Shape;495;p19"/>
          <p:cNvGrpSpPr/>
          <p:nvPr/>
        </p:nvGrpSpPr>
        <p:grpSpPr>
          <a:xfrm>
            <a:off x="-30480" y="6844531"/>
            <a:ext cx="9268244" cy="472719"/>
            <a:chOff x="0" y="-19050"/>
            <a:chExt cx="12357659" cy="717444"/>
          </a:xfrm>
        </p:grpSpPr>
        <p:sp>
          <p:nvSpPr>
            <p:cNvPr id="496" name="Google Shape;496;p19"/>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19"/>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19"/>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499" name="Google Shape;499;p19"/>
          <p:cNvGrpSpPr/>
          <p:nvPr/>
        </p:nvGrpSpPr>
        <p:grpSpPr>
          <a:xfrm>
            <a:off x="9160755" y="6857083"/>
            <a:ext cx="599599" cy="460167"/>
            <a:chOff x="0" y="0"/>
            <a:chExt cx="799465" cy="613557"/>
          </a:xfrm>
        </p:grpSpPr>
        <p:sp>
          <p:nvSpPr>
            <p:cNvPr id="500" name="Google Shape;500;p19"/>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19"/>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502" name="Google Shape;502;p19"/>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03" name="Google Shape;503;p19"/>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504" name="Google Shape;504;p19"/>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505" name="Google Shape;505;p19"/>
          <p:cNvSpPr txBox="1"/>
          <p:nvPr/>
        </p:nvSpPr>
        <p:spPr>
          <a:xfrm>
            <a:off x="272716" y="1074057"/>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3. Kịch bản tấn công</a:t>
            </a:r>
            <a:endParaRPr/>
          </a:p>
        </p:txBody>
      </p:sp>
      <p:sp>
        <p:nvSpPr>
          <p:cNvPr id="506" name="Google Shape;506;p19"/>
          <p:cNvSpPr txBox="1"/>
          <p:nvPr/>
        </p:nvSpPr>
        <p:spPr>
          <a:xfrm>
            <a:off x="75415" y="1424374"/>
            <a:ext cx="9385150" cy="8648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Giai đoạn chuẩn bị: Sửa link hướng dẫn trong template email dẫn đến website giả mạo.</a:t>
            </a:r>
            <a:endParaRPr/>
          </a:p>
        </p:txBody>
      </p:sp>
      <p:sp>
        <p:nvSpPr>
          <p:cNvPr id="507" name="Google Shape;507;p19"/>
          <p:cNvSpPr/>
          <p:nvPr/>
        </p:nvSpPr>
        <p:spPr>
          <a:xfrm>
            <a:off x="383927" y="2289244"/>
            <a:ext cx="8985746" cy="4200836"/>
          </a:xfrm>
          <a:custGeom>
            <a:rect b="b" l="l" r="r" t="t"/>
            <a:pathLst>
              <a:path extrusionOk="0" h="4200836" w="8985746">
                <a:moveTo>
                  <a:pt x="0" y="0"/>
                </a:moveTo>
                <a:lnTo>
                  <a:pt x="8985746" y="0"/>
                </a:lnTo>
                <a:lnTo>
                  <a:pt x="8985746" y="4200836"/>
                </a:lnTo>
                <a:lnTo>
                  <a:pt x="0" y="420083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19"/>
          <p:cNvSpPr txBox="1"/>
          <p:nvPr/>
        </p:nvSpPr>
        <p:spPr>
          <a:xfrm>
            <a:off x="2834399" y="6491322"/>
            <a:ext cx="3691467" cy="36576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Sửa đường link download mã độc</a:t>
            </a:r>
            <a:endParaRPr/>
          </a:p>
        </p:txBody>
      </p:sp>
      <p:grpSp>
        <p:nvGrpSpPr>
          <p:cNvPr id="509" name="Google Shape;509;p19"/>
          <p:cNvGrpSpPr/>
          <p:nvPr/>
        </p:nvGrpSpPr>
        <p:grpSpPr>
          <a:xfrm>
            <a:off x="579298" y="6858001"/>
            <a:ext cx="599599" cy="457211"/>
            <a:chOff x="0" y="0"/>
            <a:chExt cx="799465" cy="634047"/>
          </a:xfrm>
        </p:grpSpPr>
        <p:sp>
          <p:nvSpPr>
            <p:cNvPr id="510" name="Google Shape;510;p19"/>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19"/>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2" name="Google Shape;512;p19"/>
          <p:cNvSpPr txBox="1"/>
          <p:nvPr/>
        </p:nvSpPr>
        <p:spPr>
          <a:xfrm>
            <a:off x="661823" y="6954450"/>
            <a:ext cx="3642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cxnSp>
        <p:nvCxnSpPr>
          <p:cNvPr id="132" name="Google Shape;132;p2"/>
          <p:cNvCxnSpPr/>
          <p:nvPr/>
        </p:nvCxnSpPr>
        <p:spPr>
          <a:xfrm rot="21352">
            <a:off x="-30575" y="868629"/>
            <a:ext cx="9814749" cy="0"/>
          </a:xfrm>
          <a:prstGeom prst="straightConnector1">
            <a:avLst/>
          </a:prstGeom>
          <a:noFill/>
          <a:ln cap="rnd" cmpd="sng" w="47625">
            <a:solidFill>
              <a:srgbClr val="4472C4"/>
            </a:solidFill>
            <a:prstDash val="solid"/>
            <a:round/>
            <a:headEnd len="sm" w="sm" type="none"/>
            <a:tailEnd len="sm" w="sm" type="none"/>
          </a:ln>
        </p:spPr>
      </p:cxnSp>
      <p:sp>
        <p:nvSpPr>
          <p:cNvPr id="133" name="Google Shape;133;p2"/>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Nội dung báo cáo</a:t>
            </a:r>
            <a:endParaRPr/>
          </a:p>
        </p:txBody>
      </p:sp>
      <p:sp>
        <p:nvSpPr>
          <p:cNvPr id="134" name="Google Shape;134;p2"/>
          <p:cNvSpPr txBox="1"/>
          <p:nvPr/>
        </p:nvSpPr>
        <p:spPr>
          <a:xfrm>
            <a:off x="272716" y="1547260"/>
            <a:ext cx="8984647" cy="4112692"/>
          </a:xfrm>
          <a:prstGeom prst="rect">
            <a:avLst/>
          </a:prstGeom>
          <a:noFill/>
          <a:ln>
            <a:noFill/>
          </a:ln>
        </p:spPr>
        <p:txBody>
          <a:bodyPr anchorCtr="0" anchor="t" bIns="0" lIns="0" spcFirstLastPara="1" rIns="0" wrap="square" tIns="0">
            <a:spAutoFit/>
          </a:bodyPr>
          <a:lstStyle/>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 Giới thiệu đồ án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II: Cơ sở lý thuyết</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III: Phương pháp thực hiện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IV: Triển khai</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8"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V: Phương pháp ngăn chặn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p:txBody>
      </p:sp>
      <p:grpSp>
        <p:nvGrpSpPr>
          <p:cNvPr id="135" name="Google Shape;135;p2"/>
          <p:cNvGrpSpPr/>
          <p:nvPr/>
        </p:nvGrpSpPr>
        <p:grpSpPr>
          <a:xfrm>
            <a:off x="-30480" y="6844531"/>
            <a:ext cx="9268244" cy="472719"/>
            <a:chOff x="0" y="-19050"/>
            <a:chExt cx="12357659" cy="717444"/>
          </a:xfrm>
        </p:grpSpPr>
        <p:sp>
          <p:nvSpPr>
            <p:cNvPr id="136" name="Google Shape;136;p2"/>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2"/>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2"/>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139" name="Google Shape;139;p2"/>
          <p:cNvGrpSpPr/>
          <p:nvPr/>
        </p:nvGrpSpPr>
        <p:grpSpPr>
          <a:xfrm>
            <a:off x="9160755" y="6857083"/>
            <a:ext cx="599599" cy="460167"/>
            <a:chOff x="0" y="0"/>
            <a:chExt cx="799465" cy="613557"/>
          </a:xfrm>
        </p:grpSpPr>
        <p:sp>
          <p:nvSpPr>
            <p:cNvPr id="140" name="Google Shape;140;p2"/>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2"/>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142" name="Google Shape;142;p2"/>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3" name="Google Shape;143;p2"/>
          <p:cNvGrpSpPr/>
          <p:nvPr/>
        </p:nvGrpSpPr>
        <p:grpSpPr>
          <a:xfrm>
            <a:off x="579298" y="6858001"/>
            <a:ext cx="599599" cy="457211"/>
            <a:chOff x="0" y="0"/>
            <a:chExt cx="799465" cy="634047"/>
          </a:xfrm>
        </p:grpSpPr>
        <p:sp>
          <p:nvSpPr>
            <p:cNvPr id="144" name="Google Shape;144;p2"/>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2"/>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6" name="Google Shape;146;p2"/>
          <p:cNvSpPr txBox="1"/>
          <p:nvPr/>
        </p:nvSpPr>
        <p:spPr>
          <a:xfrm>
            <a:off x="809402" y="6920543"/>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pSp>
        <p:nvGrpSpPr>
          <p:cNvPr id="517" name="Google Shape;517;p20"/>
          <p:cNvGrpSpPr/>
          <p:nvPr/>
        </p:nvGrpSpPr>
        <p:grpSpPr>
          <a:xfrm>
            <a:off x="-30480" y="6844531"/>
            <a:ext cx="9268244" cy="472719"/>
            <a:chOff x="0" y="-19050"/>
            <a:chExt cx="12357659" cy="717444"/>
          </a:xfrm>
        </p:grpSpPr>
        <p:sp>
          <p:nvSpPr>
            <p:cNvPr id="518" name="Google Shape;518;p20"/>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20"/>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20"/>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521" name="Google Shape;521;p20"/>
          <p:cNvGrpSpPr/>
          <p:nvPr/>
        </p:nvGrpSpPr>
        <p:grpSpPr>
          <a:xfrm>
            <a:off x="9160755" y="6857083"/>
            <a:ext cx="599599" cy="460167"/>
            <a:chOff x="0" y="0"/>
            <a:chExt cx="799465" cy="613557"/>
          </a:xfrm>
        </p:grpSpPr>
        <p:sp>
          <p:nvSpPr>
            <p:cNvPr id="522" name="Google Shape;522;p20"/>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20"/>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524" name="Google Shape;524;p20"/>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25" name="Google Shape;525;p20"/>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526" name="Google Shape;526;p20"/>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527" name="Google Shape;527;p20"/>
          <p:cNvSpPr txBox="1"/>
          <p:nvPr/>
        </p:nvSpPr>
        <p:spPr>
          <a:xfrm>
            <a:off x="272716" y="1016907"/>
            <a:ext cx="3977865" cy="48366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Arial"/>
                <a:ea typeface="Arial"/>
                <a:cs typeface="Arial"/>
                <a:sym typeface="Arial"/>
              </a:rPr>
              <a:t>3. Kịch bản tấn công</a:t>
            </a:r>
            <a:endParaRPr/>
          </a:p>
        </p:txBody>
      </p:sp>
      <p:sp>
        <p:nvSpPr>
          <p:cNvPr id="528" name="Google Shape;528;p20"/>
          <p:cNvSpPr txBox="1"/>
          <p:nvPr/>
        </p:nvSpPr>
        <p:spPr>
          <a:xfrm>
            <a:off x="75415" y="1424374"/>
            <a:ext cx="9385200" cy="141600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Giai đoạn </a:t>
            </a:r>
            <a:r>
              <a:rPr lang="en-US" sz="2300">
                <a:latin typeface="Lato"/>
                <a:ea typeface="Lato"/>
                <a:cs typeface="Lato"/>
                <a:sym typeface="Lato"/>
              </a:rPr>
              <a:t>phishing</a:t>
            </a:r>
            <a:r>
              <a:rPr b="0" i="0" lang="en-US" sz="2300" u="none" cap="none" strike="noStrike">
                <a:solidFill>
                  <a:srgbClr val="000000"/>
                </a:solidFill>
                <a:latin typeface="Lato"/>
                <a:ea typeface="Lato"/>
                <a:cs typeface="Lato"/>
                <a:sym typeface="Lato"/>
              </a:rPr>
              <a:t> email:</a:t>
            </a:r>
            <a:endParaRPr/>
          </a:p>
          <a:p>
            <a:pPr indent="-331047" lvl="2" marL="99314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Gửi email template cho nạn nhân.</a:t>
            </a:r>
            <a:endParaRPr/>
          </a:p>
          <a:p>
            <a:pPr indent="-331047" lvl="2" marL="99314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Chờ đợi nạn nhân click vào login sẽ download file mã độc về.</a:t>
            </a:r>
            <a:endParaRPr/>
          </a:p>
        </p:txBody>
      </p:sp>
      <p:sp>
        <p:nvSpPr>
          <p:cNvPr id="529" name="Google Shape;529;p20"/>
          <p:cNvSpPr/>
          <p:nvPr/>
        </p:nvSpPr>
        <p:spPr>
          <a:xfrm>
            <a:off x="1050343" y="2770175"/>
            <a:ext cx="7517209" cy="3711622"/>
          </a:xfrm>
          <a:custGeom>
            <a:rect b="b" l="l" r="r" t="t"/>
            <a:pathLst>
              <a:path extrusionOk="0" h="3711622" w="7517209">
                <a:moveTo>
                  <a:pt x="0" y="0"/>
                </a:moveTo>
                <a:lnTo>
                  <a:pt x="7517209" y="0"/>
                </a:lnTo>
                <a:lnTo>
                  <a:pt x="7517209" y="3711622"/>
                </a:lnTo>
                <a:lnTo>
                  <a:pt x="0" y="37116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20"/>
          <p:cNvSpPr txBox="1"/>
          <p:nvPr/>
        </p:nvSpPr>
        <p:spPr>
          <a:xfrm>
            <a:off x="2787478" y="6491322"/>
            <a:ext cx="4559035" cy="36576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File mã độc sau khi nạn nhân bị lừa tải về</a:t>
            </a:r>
            <a:endParaRPr/>
          </a:p>
        </p:txBody>
      </p:sp>
      <p:grpSp>
        <p:nvGrpSpPr>
          <p:cNvPr id="531" name="Google Shape;531;p20"/>
          <p:cNvGrpSpPr/>
          <p:nvPr/>
        </p:nvGrpSpPr>
        <p:grpSpPr>
          <a:xfrm>
            <a:off x="579298" y="6858001"/>
            <a:ext cx="599599" cy="457211"/>
            <a:chOff x="0" y="0"/>
            <a:chExt cx="799465" cy="634047"/>
          </a:xfrm>
        </p:grpSpPr>
        <p:sp>
          <p:nvSpPr>
            <p:cNvPr id="532" name="Google Shape;532;p20"/>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20"/>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4" name="Google Shape;534;p20"/>
          <p:cNvSpPr txBox="1"/>
          <p:nvPr/>
        </p:nvSpPr>
        <p:spPr>
          <a:xfrm>
            <a:off x="654698" y="6920550"/>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20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grpSp>
        <p:nvGrpSpPr>
          <p:cNvPr id="539" name="Google Shape;539;p21"/>
          <p:cNvGrpSpPr/>
          <p:nvPr/>
        </p:nvGrpSpPr>
        <p:grpSpPr>
          <a:xfrm>
            <a:off x="-30480" y="6844587"/>
            <a:ext cx="9268244" cy="470613"/>
            <a:chOff x="0" y="-19050"/>
            <a:chExt cx="12357659" cy="717444"/>
          </a:xfrm>
        </p:grpSpPr>
        <p:sp>
          <p:nvSpPr>
            <p:cNvPr id="540" name="Google Shape;540;p21"/>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21"/>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21"/>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543" name="Google Shape;543;p21"/>
          <p:cNvGrpSpPr/>
          <p:nvPr/>
        </p:nvGrpSpPr>
        <p:grpSpPr>
          <a:xfrm>
            <a:off x="9160755" y="6857083"/>
            <a:ext cx="599599" cy="460167"/>
            <a:chOff x="0" y="0"/>
            <a:chExt cx="799465" cy="613557"/>
          </a:xfrm>
        </p:grpSpPr>
        <p:sp>
          <p:nvSpPr>
            <p:cNvPr id="544" name="Google Shape;544;p21"/>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21"/>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546" name="Google Shape;546;p21"/>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47" name="Google Shape;547;p21"/>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548" name="Google Shape;548;p21"/>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549" name="Google Shape;549;p21"/>
          <p:cNvSpPr txBox="1"/>
          <p:nvPr/>
        </p:nvSpPr>
        <p:spPr>
          <a:xfrm>
            <a:off x="185678" y="925857"/>
            <a:ext cx="3978000" cy="459600"/>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3. Kịch bản tấn công</a:t>
            </a:r>
            <a:endParaRPr/>
          </a:p>
        </p:txBody>
      </p:sp>
      <p:sp>
        <p:nvSpPr>
          <p:cNvPr id="550" name="Google Shape;550;p21"/>
          <p:cNvSpPr txBox="1"/>
          <p:nvPr/>
        </p:nvSpPr>
        <p:spPr>
          <a:xfrm>
            <a:off x="0" y="1334380"/>
            <a:ext cx="9385200" cy="1219500"/>
          </a:xfrm>
          <a:prstGeom prst="rect">
            <a:avLst/>
          </a:prstGeom>
          <a:noFill/>
          <a:ln>
            <a:noFill/>
          </a:ln>
        </p:spPr>
        <p:txBody>
          <a:bodyPr anchorCtr="0" anchor="t" bIns="0" lIns="0" spcFirstLastPara="1" rIns="0" wrap="square" tIns="0">
            <a:spAutoFit/>
          </a:bodyPr>
          <a:lstStyle/>
          <a:p>
            <a:pPr indent="-248284" lvl="1" marL="496571" marR="0" rtl="0" algn="just">
              <a:lnSpc>
                <a:spcPct val="115000"/>
              </a:lnSpc>
              <a:spcBef>
                <a:spcPts val="20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Giai đoạn khai thác:</a:t>
            </a:r>
            <a:endParaRPr/>
          </a:p>
          <a:p>
            <a:pPr indent="-331047" lvl="2" marL="993141" marR="0" rtl="0" algn="just">
              <a:lnSpc>
                <a:spcPct val="115000"/>
              </a:lnSpc>
              <a:spcBef>
                <a:spcPts val="20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Kết nối thành công về C2 server.</a:t>
            </a:r>
            <a:endParaRPr/>
          </a:p>
          <a:p>
            <a:pPr indent="-331047" lvl="2" marL="993141" marR="0" rtl="0" algn="just">
              <a:lnSpc>
                <a:spcPct val="115000"/>
              </a:lnSpc>
              <a:spcBef>
                <a:spcPts val="200"/>
              </a:spcBef>
              <a:spcAft>
                <a:spcPts val="200"/>
              </a:spcAft>
              <a:buClr>
                <a:srgbClr val="000000"/>
              </a:buClr>
              <a:buSzPts val="2300"/>
              <a:buFont typeface="Arial"/>
              <a:buChar char="⚬"/>
            </a:pPr>
            <a:r>
              <a:rPr b="0" i="0" lang="en-US" sz="2300" u="none" cap="none" strike="noStrike">
                <a:solidFill>
                  <a:srgbClr val="000000"/>
                </a:solidFill>
                <a:latin typeface="Lato"/>
                <a:ea typeface="Lato"/>
                <a:cs typeface="Lato"/>
                <a:sym typeface="Lato"/>
              </a:rPr>
              <a:t>Chuyển công cụ khai thác mimikatz sang máy nạn nhân.</a:t>
            </a:r>
            <a:endParaRPr/>
          </a:p>
        </p:txBody>
      </p:sp>
      <p:sp>
        <p:nvSpPr>
          <p:cNvPr id="551" name="Google Shape;551;p21"/>
          <p:cNvSpPr/>
          <p:nvPr/>
        </p:nvSpPr>
        <p:spPr>
          <a:xfrm>
            <a:off x="579298" y="2637399"/>
            <a:ext cx="8272214" cy="3918962"/>
          </a:xfrm>
          <a:custGeom>
            <a:rect b="b" l="l" r="r" t="t"/>
            <a:pathLst>
              <a:path extrusionOk="0" h="3918962" w="8272214">
                <a:moveTo>
                  <a:pt x="0" y="0"/>
                </a:moveTo>
                <a:lnTo>
                  <a:pt x="8272215" y="0"/>
                </a:lnTo>
                <a:lnTo>
                  <a:pt x="8272215" y="3918962"/>
                </a:lnTo>
                <a:lnTo>
                  <a:pt x="0" y="391896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21"/>
          <p:cNvSpPr txBox="1"/>
          <p:nvPr/>
        </p:nvSpPr>
        <p:spPr>
          <a:xfrm>
            <a:off x="1451236" y="6508736"/>
            <a:ext cx="6458876" cy="36576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Sau khi mã độc được chạy kết nối thành công về C2 server</a:t>
            </a:r>
            <a:endParaRPr/>
          </a:p>
        </p:txBody>
      </p:sp>
      <p:grpSp>
        <p:nvGrpSpPr>
          <p:cNvPr id="553" name="Google Shape;553;p21"/>
          <p:cNvGrpSpPr/>
          <p:nvPr/>
        </p:nvGrpSpPr>
        <p:grpSpPr>
          <a:xfrm>
            <a:off x="579298" y="6858001"/>
            <a:ext cx="599599" cy="457211"/>
            <a:chOff x="0" y="0"/>
            <a:chExt cx="799465" cy="634047"/>
          </a:xfrm>
        </p:grpSpPr>
        <p:sp>
          <p:nvSpPr>
            <p:cNvPr id="554" name="Google Shape;554;p21"/>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21"/>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6" name="Google Shape;556;p21"/>
          <p:cNvSpPr txBox="1"/>
          <p:nvPr/>
        </p:nvSpPr>
        <p:spPr>
          <a:xfrm>
            <a:off x="654698" y="6920550"/>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22"/>
          <p:cNvGrpSpPr/>
          <p:nvPr/>
        </p:nvGrpSpPr>
        <p:grpSpPr>
          <a:xfrm>
            <a:off x="-30475" y="6842799"/>
            <a:ext cx="9268244" cy="504220"/>
            <a:chOff x="0" y="-19050"/>
            <a:chExt cx="12357659" cy="717444"/>
          </a:xfrm>
        </p:grpSpPr>
        <p:sp>
          <p:nvSpPr>
            <p:cNvPr id="562" name="Google Shape;562;p22"/>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22"/>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22"/>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565" name="Google Shape;565;p22"/>
          <p:cNvGrpSpPr/>
          <p:nvPr/>
        </p:nvGrpSpPr>
        <p:grpSpPr>
          <a:xfrm>
            <a:off x="9160755" y="6857083"/>
            <a:ext cx="599599" cy="460167"/>
            <a:chOff x="0" y="0"/>
            <a:chExt cx="799465" cy="613557"/>
          </a:xfrm>
        </p:grpSpPr>
        <p:sp>
          <p:nvSpPr>
            <p:cNvPr id="566" name="Google Shape;566;p22"/>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22"/>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568" name="Google Shape;568;p22"/>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69" name="Google Shape;569;p22"/>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570" name="Google Shape;570;p22"/>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571" name="Google Shape;571;p22"/>
          <p:cNvSpPr txBox="1"/>
          <p:nvPr/>
        </p:nvSpPr>
        <p:spPr>
          <a:xfrm>
            <a:off x="272716" y="1074057"/>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3. Kịch bản tấn công</a:t>
            </a:r>
            <a:endParaRPr/>
          </a:p>
        </p:txBody>
      </p:sp>
      <p:sp>
        <p:nvSpPr>
          <p:cNvPr id="572" name="Google Shape;572;p22"/>
          <p:cNvSpPr txBox="1"/>
          <p:nvPr/>
        </p:nvSpPr>
        <p:spPr>
          <a:xfrm>
            <a:off x="272715" y="1500578"/>
            <a:ext cx="9385200" cy="35400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Giai đoạn khai thác: Privilege Escalation</a:t>
            </a:r>
            <a:endParaRPr/>
          </a:p>
        </p:txBody>
      </p:sp>
      <p:sp>
        <p:nvSpPr>
          <p:cNvPr id="573" name="Google Shape;573;p22"/>
          <p:cNvSpPr/>
          <p:nvPr/>
        </p:nvSpPr>
        <p:spPr>
          <a:xfrm>
            <a:off x="1264566" y="1864922"/>
            <a:ext cx="6856017" cy="4627811"/>
          </a:xfrm>
          <a:custGeom>
            <a:rect b="b" l="l" r="r" t="t"/>
            <a:pathLst>
              <a:path extrusionOk="0" h="4627811" w="6856017">
                <a:moveTo>
                  <a:pt x="0" y="0"/>
                </a:moveTo>
                <a:lnTo>
                  <a:pt x="6856017" y="0"/>
                </a:lnTo>
                <a:lnTo>
                  <a:pt x="6856017" y="4627812"/>
                </a:lnTo>
                <a:lnTo>
                  <a:pt x="0" y="462781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22"/>
          <p:cNvSpPr txBox="1"/>
          <p:nvPr/>
        </p:nvSpPr>
        <p:spPr>
          <a:xfrm>
            <a:off x="1960554" y="6468216"/>
            <a:ext cx="5735646" cy="341242"/>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Khai thác nâng quyền trên máy đã bị dính mã độc</a:t>
            </a:r>
            <a:endParaRPr/>
          </a:p>
        </p:txBody>
      </p:sp>
      <p:grpSp>
        <p:nvGrpSpPr>
          <p:cNvPr id="575" name="Google Shape;575;p22"/>
          <p:cNvGrpSpPr/>
          <p:nvPr/>
        </p:nvGrpSpPr>
        <p:grpSpPr>
          <a:xfrm>
            <a:off x="579300" y="6858000"/>
            <a:ext cx="685301" cy="504194"/>
            <a:chOff x="0" y="0"/>
            <a:chExt cx="799465" cy="634047"/>
          </a:xfrm>
        </p:grpSpPr>
        <p:sp>
          <p:nvSpPr>
            <p:cNvPr id="576" name="Google Shape;576;p22"/>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22"/>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8" name="Google Shape;578;p22"/>
          <p:cNvSpPr txBox="1"/>
          <p:nvPr/>
        </p:nvSpPr>
        <p:spPr>
          <a:xfrm>
            <a:off x="676624" y="6995850"/>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grpSp>
        <p:nvGrpSpPr>
          <p:cNvPr id="583" name="Google Shape;583;p23"/>
          <p:cNvGrpSpPr/>
          <p:nvPr/>
        </p:nvGrpSpPr>
        <p:grpSpPr>
          <a:xfrm>
            <a:off x="-30480" y="6844587"/>
            <a:ext cx="9268244" cy="470613"/>
            <a:chOff x="0" y="-19050"/>
            <a:chExt cx="12357659" cy="717444"/>
          </a:xfrm>
        </p:grpSpPr>
        <p:sp>
          <p:nvSpPr>
            <p:cNvPr id="584" name="Google Shape;584;p23"/>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23"/>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23"/>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587" name="Google Shape;587;p23"/>
          <p:cNvGrpSpPr/>
          <p:nvPr/>
        </p:nvGrpSpPr>
        <p:grpSpPr>
          <a:xfrm>
            <a:off x="9160755" y="6857083"/>
            <a:ext cx="599599" cy="460167"/>
            <a:chOff x="0" y="0"/>
            <a:chExt cx="799465" cy="613557"/>
          </a:xfrm>
        </p:grpSpPr>
        <p:sp>
          <p:nvSpPr>
            <p:cNvPr id="588" name="Google Shape;588;p23"/>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23"/>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590" name="Google Shape;590;p23"/>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91" name="Google Shape;591;p23"/>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592" name="Google Shape;592;p23"/>
          <p:cNvSpPr txBox="1"/>
          <p:nvPr/>
        </p:nvSpPr>
        <p:spPr>
          <a:xfrm>
            <a:off x="371501" y="286541"/>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593" name="Google Shape;593;p23"/>
          <p:cNvSpPr txBox="1"/>
          <p:nvPr/>
        </p:nvSpPr>
        <p:spPr>
          <a:xfrm>
            <a:off x="272716" y="1074057"/>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3. Kịch bản tấn công</a:t>
            </a:r>
            <a:endParaRPr/>
          </a:p>
        </p:txBody>
      </p:sp>
      <p:sp>
        <p:nvSpPr>
          <p:cNvPr id="594" name="Google Shape;594;p23"/>
          <p:cNvSpPr txBox="1"/>
          <p:nvPr/>
        </p:nvSpPr>
        <p:spPr>
          <a:xfrm>
            <a:off x="375224" y="1424374"/>
            <a:ext cx="9385150" cy="42672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Giai đoạn khai thác: Lateral Movement</a:t>
            </a:r>
            <a:endParaRPr/>
          </a:p>
        </p:txBody>
      </p:sp>
      <p:sp>
        <p:nvSpPr>
          <p:cNvPr id="595" name="Google Shape;595;p23"/>
          <p:cNvSpPr/>
          <p:nvPr/>
        </p:nvSpPr>
        <p:spPr>
          <a:xfrm>
            <a:off x="272716" y="1851094"/>
            <a:ext cx="9187849" cy="4364228"/>
          </a:xfrm>
          <a:custGeom>
            <a:rect b="b" l="l" r="r" t="t"/>
            <a:pathLst>
              <a:path extrusionOk="0" h="4364228" w="9187849">
                <a:moveTo>
                  <a:pt x="0" y="0"/>
                </a:moveTo>
                <a:lnTo>
                  <a:pt x="9187848" y="0"/>
                </a:lnTo>
                <a:lnTo>
                  <a:pt x="9187848" y="4364228"/>
                </a:lnTo>
                <a:lnTo>
                  <a:pt x="0" y="436422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23"/>
          <p:cNvSpPr txBox="1"/>
          <p:nvPr/>
        </p:nvSpPr>
        <p:spPr>
          <a:xfrm>
            <a:off x="1771203" y="6397719"/>
            <a:ext cx="6593192" cy="336246"/>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Thực hiện lateral movement sang máy Domain controlller</a:t>
            </a:r>
            <a:endParaRPr/>
          </a:p>
        </p:txBody>
      </p:sp>
      <p:grpSp>
        <p:nvGrpSpPr>
          <p:cNvPr id="597" name="Google Shape;597;p23"/>
          <p:cNvGrpSpPr/>
          <p:nvPr/>
        </p:nvGrpSpPr>
        <p:grpSpPr>
          <a:xfrm>
            <a:off x="579298" y="6858001"/>
            <a:ext cx="599599" cy="457211"/>
            <a:chOff x="0" y="0"/>
            <a:chExt cx="799465" cy="634047"/>
          </a:xfrm>
        </p:grpSpPr>
        <p:sp>
          <p:nvSpPr>
            <p:cNvPr id="598" name="Google Shape;598;p23"/>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23"/>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0" name="Google Shape;600;p23"/>
          <p:cNvSpPr txBox="1"/>
          <p:nvPr/>
        </p:nvSpPr>
        <p:spPr>
          <a:xfrm>
            <a:off x="704800" y="6898025"/>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23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grpSp>
        <p:nvGrpSpPr>
          <p:cNvPr id="605" name="Google Shape;605;p24"/>
          <p:cNvGrpSpPr/>
          <p:nvPr/>
        </p:nvGrpSpPr>
        <p:grpSpPr>
          <a:xfrm>
            <a:off x="-30480" y="6844531"/>
            <a:ext cx="9268244" cy="472719"/>
            <a:chOff x="0" y="-19050"/>
            <a:chExt cx="12357659" cy="717444"/>
          </a:xfrm>
        </p:grpSpPr>
        <p:sp>
          <p:nvSpPr>
            <p:cNvPr id="606" name="Google Shape;606;p24"/>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24"/>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24"/>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609" name="Google Shape;609;p24"/>
          <p:cNvGrpSpPr/>
          <p:nvPr/>
        </p:nvGrpSpPr>
        <p:grpSpPr>
          <a:xfrm>
            <a:off x="9160755" y="6857083"/>
            <a:ext cx="599599" cy="460167"/>
            <a:chOff x="0" y="0"/>
            <a:chExt cx="799465" cy="613557"/>
          </a:xfrm>
        </p:grpSpPr>
        <p:sp>
          <p:nvSpPr>
            <p:cNvPr id="610" name="Google Shape;610;p24"/>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24"/>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612" name="Google Shape;612;p24"/>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613" name="Google Shape;613;p24"/>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614" name="Google Shape;614;p24"/>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III: Phương pháp thực hiện</a:t>
            </a:r>
            <a:endParaRPr/>
          </a:p>
        </p:txBody>
      </p:sp>
      <p:sp>
        <p:nvSpPr>
          <p:cNvPr id="615" name="Google Shape;615;p24"/>
          <p:cNvSpPr txBox="1"/>
          <p:nvPr/>
        </p:nvSpPr>
        <p:spPr>
          <a:xfrm>
            <a:off x="272716" y="1074057"/>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3. Kịch bản tấn công</a:t>
            </a:r>
            <a:endParaRPr/>
          </a:p>
        </p:txBody>
      </p:sp>
      <p:sp>
        <p:nvSpPr>
          <p:cNvPr id="616" name="Google Shape;616;p24"/>
          <p:cNvSpPr txBox="1"/>
          <p:nvPr/>
        </p:nvSpPr>
        <p:spPr>
          <a:xfrm>
            <a:off x="298215" y="1424374"/>
            <a:ext cx="9385150" cy="42672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Giai đoạn khai thác: Exfiltration</a:t>
            </a:r>
            <a:endParaRPr/>
          </a:p>
        </p:txBody>
      </p:sp>
      <p:sp>
        <p:nvSpPr>
          <p:cNvPr id="617" name="Google Shape;617;p24"/>
          <p:cNvSpPr/>
          <p:nvPr/>
        </p:nvSpPr>
        <p:spPr>
          <a:xfrm>
            <a:off x="436167" y="1851094"/>
            <a:ext cx="8881266" cy="4329617"/>
          </a:xfrm>
          <a:custGeom>
            <a:rect b="b" l="l" r="r" t="t"/>
            <a:pathLst>
              <a:path extrusionOk="0" h="4329617" w="8881266">
                <a:moveTo>
                  <a:pt x="0" y="0"/>
                </a:moveTo>
                <a:lnTo>
                  <a:pt x="8881266" y="0"/>
                </a:lnTo>
                <a:lnTo>
                  <a:pt x="8881266" y="4329617"/>
                </a:lnTo>
                <a:lnTo>
                  <a:pt x="0" y="432961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24"/>
          <p:cNvSpPr txBox="1"/>
          <p:nvPr/>
        </p:nvSpPr>
        <p:spPr>
          <a:xfrm>
            <a:off x="3265354" y="6376987"/>
            <a:ext cx="2791090" cy="36576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i="1" lang="en-US" sz="2099">
                <a:solidFill>
                  <a:srgbClr val="000000"/>
                </a:solidFill>
                <a:latin typeface="Lato"/>
                <a:ea typeface="Lato"/>
                <a:cs typeface="Lato"/>
                <a:sym typeface="Lato"/>
              </a:rPr>
              <a:t>Lấy được danh sách user </a:t>
            </a:r>
            <a:endParaRPr/>
          </a:p>
        </p:txBody>
      </p:sp>
      <p:grpSp>
        <p:nvGrpSpPr>
          <p:cNvPr id="619" name="Google Shape;619;p24"/>
          <p:cNvGrpSpPr/>
          <p:nvPr/>
        </p:nvGrpSpPr>
        <p:grpSpPr>
          <a:xfrm>
            <a:off x="579298" y="6858001"/>
            <a:ext cx="599599" cy="457211"/>
            <a:chOff x="0" y="0"/>
            <a:chExt cx="799465" cy="634047"/>
          </a:xfrm>
        </p:grpSpPr>
        <p:sp>
          <p:nvSpPr>
            <p:cNvPr id="620" name="Google Shape;620;p24"/>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24"/>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2" name="Google Shape;622;p24"/>
          <p:cNvSpPr txBox="1"/>
          <p:nvPr/>
        </p:nvSpPr>
        <p:spPr>
          <a:xfrm>
            <a:off x="658225" y="6920550"/>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cxnSp>
        <p:nvCxnSpPr>
          <p:cNvPr id="627" name="Google Shape;627;p25"/>
          <p:cNvCxnSpPr/>
          <p:nvPr/>
        </p:nvCxnSpPr>
        <p:spPr>
          <a:xfrm rot="21352">
            <a:off x="-30575" y="868629"/>
            <a:ext cx="9814749" cy="0"/>
          </a:xfrm>
          <a:prstGeom prst="straightConnector1">
            <a:avLst/>
          </a:prstGeom>
          <a:noFill/>
          <a:ln cap="rnd" cmpd="sng" w="47625">
            <a:solidFill>
              <a:srgbClr val="4472C4"/>
            </a:solidFill>
            <a:prstDash val="solid"/>
            <a:round/>
            <a:headEnd len="sm" w="sm" type="none"/>
            <a:tailEnd len="sm" w="sm" type="none"/>
          </a:ln>
        </p:spPr>
      </p:cxnSp>
      <p:sp>
        <p:nvSpPr>
          <p:cNvPr id="628" name="Google Shape;628;p25"/>
          <p:cNvSpPr txBox="1"/>
          <p:nvPr/>
        </p:nvSpPr>
        <p:spPr>
          <a:xfrm>
            <a:off x="272716" y="171432"/>
            <a:ext cx="8578797" cy="481253"/>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3200">
                <a:solidFill>
                  <a:srgbClr val="2E75B6"/>
                </a:solidFill>
                <a:latin typeface="Arial"/>
                <a:ea typeface="Arial"/>
                <a:cs typeface="Arial"/>
                <a:sym typeface="Arial"/>
              </a:rPr>
              <a:t>Nội dung báo cáo</a:t>
            </a:r>
            <a:endParaRPr/>
          </a:p>
        </p:txBody>
      </p:sp>
      <p:sp>
        <p:nvSpPr>
          <p:cNvPr id="629" name="Google Shape;629;p25"/>
          <p:cNvSpPr txBox="1"/>
          <p:nvPr/>
        </p:nvSpPr>
        <p:spPr>
          <a:xfrm>
            <a:off x="272716" y="1547260"/>
            <a:ext cx="8984647" cy="4112692"/>
          </a:xfrm>
          <a:prstGeom prst="rect">
            <a:avLst/>
          </a:prstGeom>
          <a:noFill/>
          <a:ln>
            <a:noFill/>
          </a:ln>
        </p:spPr>
        <p:txBody>
          <a:bodyPr anchorCtr="0" anchor="t" bIns="0" lIns="0" spcFirstLastPara="1" rIns="0" wrap="square" tIns="0">
            <a:spAutoFit/>
          </a:bodyPr>
          <a:lstStyle/>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 Giới thiệu đồ án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II: Cơ sở lý thuyết</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III: Phương pháp thực hiện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FF0000"/>
              </a:buClr>
              <a:buSzPts val="2986"/>
              <a:buFont typeface="Arial"/>
              <a:buChar char="•"/>
            </a:pPr>
            <a:r>
              <a:rPr b="0" i="0" lang="en-US" sz="2986" u="none" cap="none" strike="noStrike">
                <a:solidFill>
                  <a:srgbClr val="FF0000"/>
                </a:solidFill>
                <a:latin typeface="Calistoga"/>
                <a:ea typeface="Calistoga"/>
                <a:cs typeface="Calistoga"/>
                <a:sym typeface="Calistoga"/>
              </a:rPr>
              <a:t>Phần IV: Triển khai</a:t>
            </a:r>
            <a:endParaRPr/>
          </a:p>
          <a:p>
            <a:pPr indent="0" lvl="0" marL="0" marR="0" rtl="0" algn="l">
              <a:lnSpc>
                <a:spcPct val="108004"/>
              </a:lnSpc>
              <a:spcBef>
                <a:spcPts val="0"/>
              </a:spcBef>
              <a:spcAft>
                <a:spcPts val="0"/>
              </a:spcAft>
              <a:buNone/>
            </a:pPr>
            <a:r>
              <a:t/>
            </a:r>
            <a:endParaRPr sz="2986">
              <a:solidFill>
                <a:srgbClr val="FF0000"/>
              </a:solidFill>
              <a:latin typeface="Calistoga"/>
              <a:ea typeface="Calistoga"/>
              <a:cs typeface="Calistoga"/>
              <a:sym typeface="Calistoga"/>
            </a:endParaRPr>
          </a:p>
          <a:p>
            <a:pPr indent="-192119" lvl="1" marL="384238"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V: Phương pháp ngăn chặn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p:txBody>
      </p:sp>
      <p:grpSp>
        <p:nvGrpSpPr>
          <p:cNvPr id="630" name="Google Shape;630;p25"/>
          <p:cNvGrpSpPr/>
          <p:nvPr/>
        </p:nvGrpSpPr>
        <p:grpSpPr>
          <a:xfrm>
            <a:off x="-30480" y="6844955"/>
            <a:ext cx="9268244" cy="456759"/>
            <a:chOff x="0" y="-19050"/>
            <a:chExt cx="12357659" cy="717444"/>
          </a:xfrm>
        </p:grpSpPr>
        <p:sp>
          <p:nvSpPr>
            <p:cNvPr id="631" name="Google Shape;631;p25"/>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25"/>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25"/>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634" name="Google Shape;634;p25"/>
          <p:cNvGrpSpPr/>
          <p:nvPr/>
        </p:nvGrpSpPr>
        <p:grpSpPr>
          <a:xfrm>
            <a:off x="9160755" y="6857083"/>
            <a:ext cx="599599" cy="460167"/>
            <a:chOff x="0" y="0"/>
            <a:chExt cx="799465" cy="613557"/>
          </a:xfrm>
        </p:grpSpPr>
        <p:sp>
          <p:nvSpPr>
            <p:cNvPr id="635" name="Google Shape;635;p25"/>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 name="Google Shape;636;p25"/>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637" name="Google Shape;637;p25"/>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38" name="Google Shape;638;p25"/>
          <p:cNvGrpSpPr/>
          <p:nvPr/>
        </p:nvGrpSpPr>
        <p:grpSpPr>
          <a:xfrm>
            <a:off x="579298" y="6858001"/>
            <a:ext cx="599599" cy="457211"/>
            <a:chOff x="0" y="0"/>
            <a:chExt cx="799465" cy="634047"/>
          </a:xfrm>
        </p:grpSpPr>
        <p:sp>
          <p:nvSpPr>
            <p:cNvPr id="639" name="Google Shape;639;p25"/>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25"/>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1" name="Google Shape;641;p25"/>
          <p:cNvSpPr txBox="1"/>
          <p:nvPr/>
        </p:nvSpPr>
        <p:spPr>
          <a:xfrm>
            <a:off x="768150" y="6947875"/>
            <a:ext cx="3153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25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grpSp>
        <p:nvGrpSpPr>
          <p:cNvPr id="646" name="Google Shape;646;p26"/>
          <p:cNvGrpSpPr/>
          <p:nvPr/>
        </p:nvGrpSpPr>
        <p:grpSpPr>
          <a:xfrm>
            <a:off x="-30480" y="6844796"/>
            <a:ext cx="9268244" cy="462734"/>
            <a:chOff x="0" y="-19050"/>
            <a:chExt cx="12357659" cy="717444"/>
          </a:xfrm>
        </p:grpSpPr>
        <p:sp>
          <p:nvSpPr>
            <p:cNvPr id="647" name="Google Shape;647;p26"/>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26"/>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26"/>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650" name="Google Shape;650;p26"/>
          <p:cNvGrpSpPr/>
          <p:nvPr/>
        </p:nvGrpSpPr>
        <p:grpSpPr>
          <a:xfrm>
            <a:off x="584111" y="6891995"/>
            <a:ext cx="599599" cy="407765"/>
            <a:chOff x="0" y="0"/>
            <a:chExt cx="799465" cy="543687"/>
          </a:xfrm>
        </p:grpSpPr>
        <p:sp>
          <p:nvSpPr>
            <p:cNvPr id="651" name="Google Shape;651;p26"/>
            <p:cNvSpPr/>
            <p:nvPr/>
          </p:nvSpPr>
          <p:spPr>
            <a:xfrm>
              <a:off x="9017" y="9017"/>
              <a:ext cx="781431" cy="525653"/>
            </a:xfrm>
            <a:custGeom>
              <a:rect b="b" l="l" r="r" t="t"/>
              <a:pathLst>
                <a:path extrusionOk="0" h="525653" w="781431">
                  <a:moveTo>
                    <a:pt x="0" y="0"/>
                  </a:moveTo>
                  <a:lnTo>
                    <a:pt x="781431" y="0"/>
                  </a:lnTo>
                  <a:lnTo>
                    <a:pt x="781431" y="525653"/>
                  </a:lnTo>
                  <a:lnTo>
                    <a:pt x="0" y="5256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26"/>
            <p:cNvSpPr/>
            <p:nvPr/>
          </p:nvSpPr>
          <p:spPr>
            <a:xfrm>
              <a:off x="0" y="0"/>
              <a:ext cx="799465" cy="543687"/>
            </a:xfrm>
            <a:custGeom>
              <a:rect b="b" l="l" r="r" t="t"/>
              <a:pathLst>
                <a:path extrusionOk="0"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3" name="Google Shape;653;p26"/>
          <p:cNvGrpSpPr/>
          <p:nvPr/>
        </p:nvGrpSpPr>
        <p:grpSpPr>
          <a:xfrm>
            <a:off x="9160755" y="6857083"/>
            <a:ext cx="599599" cy="460167"/>
            <a:chOff x="0" y="0"/>
            <a:chExt cx="799465" cy="613557"/>
          </a:xfrm>
        </p:grpSpPr>
        <p:sp>
          <p:nvSpPr>
            <p:cNvPr id="654" name="Google Shape;654;p26"/>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26"/>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656" name="Google Shape;656;p26"/>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657" name="Google Shape;657;p26"/>
          <p:cNvCxnSpPr/>
          <p:nvPr/>
        </p:nvCxnSpPr>
        <p:spPr>
          <a:xfrm>
            <a:off x="171476" y="938808"/>
            <a:ext cx="9410649" cy="0"/>
          </a:xfrm>
          <a:prstGeom prst="straightConnector1">
            <a:avLst/>
          </a:prstGeom>
          <a:noFill/>
          <a:ln cap="flat" cmpd="sng" w="38100">
            <a:solidFill>
              <a:srgbClr val="0070C0"/>
            </a:solidFill>
            <a:prstDash val="solid"/>
            <a:round/>
            <a:headEnd len="sm" w="sm" type="none"/>
            <a:tailEnd len="sm" w="sm" type="none"/>
          </a:ln>
        </p:spPr>
      </p:cxnSp>
      <p:pic>
        <p:nvPicPr>
          <p:cNvPr id="658" name="Google Shape;658;p26"/>
          <p:cNvPicPr preferRelativeResize="0"/>
          <p:nvPr/>
        </p:nvPicPr>
        <p:blipFill rotWithShape="1">
          <a:blip r:embed="rId4">
            <a:alphaModFix/>
          </a:blip>
          <a:srcRect b="0" l="0" r="0" t="0"/>
          <a:stretch/>
        </p:blipFill>
        <p:spPr>
          <a:xfrm>
            <a:off x="120856" y="1205508"/>
            <a:ext cx="9511889" cy="5350437"/>
          </a:xfrm>
          <a:prstGeom prst="rect">
            <a:avLst/>
          </a:prstGeom>
          <a:noFill/>
          <a:ln>
            <a:noFill/>
          </a:ln>
        </p:spPr>
      </p:pic>
      <p:sp>
        <p:nvSpPr>
          <p:cNvPr id="659" name="Google Shape;659;p26"/>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IV: Triển khai</a:t>
            </a:r>
            <a:endParaRPr/>
          </a:p>
        </p:txBody>
      </p:sp>
      <p:sp>
        <p:nvSpPr>
          <p:cNvPr id="660" name="Google Shape;660;p26"/>
          <p:cNvSpPr txBox="1"/>
          <p:nvPr/>
        </p:nvSpPr>
        <p:spPr>
          <a:xfrm>
            <a:off x="661823" y="6920550"/>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26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cxnSp>
        <p:nvCxnSpPr>
          <p:cNvPr id="665" name="Google Shape;665;p27"/>
          <p:cNvCxnSpPr/>
          <p:nvPr/>
        </p:nvCxnSpPr>
        <p:spPr>
          <a:xfrm rot="-3117817">
            <a:off x="1009741" y="4599470"/>
            <a:ext cx="10993" cy="0"/>
          </a:xfrm>
          <a:prstGeom prst="straightConnector1">
            <a:avLst/>
          </a:prstGeom>
          <a:noFill/>
          <a:ln cap="rnd" cmpd="sng" w="9525">
            <a:solidFill>
              <a:srgbClr val="4472C4"/>
            </a:solidFill>
            <a:prstDash val="solid"/>
            <a:round/>
            <a:headEnd len="sm" w="sm" type="none"/>
            <a:tailEnd len="sm" w="sm" type="none"/>
          </a:ln>
        </p:spPr>
      </p:cxnSp>
      <p:sp>
        <p:nvSpPr>
          <p:cNvPr descr="A close up of a logo  Description generated with very high confidence" id="666" name="Google Shape;666;p27"/>
          <p:cNvSpPr/>
          <p:nvPr/>
        </p:nvSpPr>
        <p:spPr>
          <a:xfrm>
            <a:off x="910465" y="-36694"/>
            <a:ext cx="1013219" cy="1146422"/>
          </a:xfrm>
          <a:custGeom>
            <a:rect b="b" l="l" r="r" t="t"/>
            <a:pathLst>
              <a:path extrusionOk="0" h="1146422" w="1013219">
                <a:moveTo>
                  <a:pt x="0" y="0"/>
                </a:moveTo>
                <a:lnTo>
                  <a:pt x="1013219" y="0"/>
                </a:lnTo>
                <a:lnTo>
                  <a:pt x="1013219" y="1146422"/>
                </a:lnTo>
                <a:lnTo>
                  <a:pt x="0" y="1146422"/>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27"/>
          <p:cNvSpPr txBox="1"/>
          <p:nvPr/>
        </p:nvSpPr>
        <p:spPr>
          <a:xfrm>
            <a:off x="2418575" y="189903"/>
            <a:ext cx="4748962" cy="6456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1920">
                <a:solidFill>
                  <a:srgbClr val="262626"/>
                </a:solidFill>
                <a:latin typeface="Arial"/>
                <a:ea typeface="Arial"/>
                <a:cs typeface="Arial"/>
                <a:sym typeface="Arial"/>
              </a:rPr>
              <a:t>Trường ĐH Công nghệ Thông tin</a:t>
            </a:r>
            <a:endParaRPr/>
          </a:p>
          <a:p>
            <a:pPr indent="0" lvl="0" marL="0" marR="0" rtl="0" algn="l">
              <a:lnSpc>
                <a:spcPct val="120000"/>
              </a:lnSpc>
              <a:spcBef>
                <a:spcPts val="0"/>
              </a:spcBef>
              <a:spcAft>
                <a:spcPts val="0"/>
              </a:spcAft>
              <a:buNone/>
            </a:pPr>
            <a:r>
              <a:rPr b="1" lang="en-US" sz="1920">
                <a:solidFill>
                  <a:srgbClr val="262626"/>
                </a:solidFill>
                <a:latin typeface="Arial"/>
                <a:ea typeface="Arial"/>
                <a:cs typeface="Arial"/>
                <a:sym typeface="Arial"/>
              </a:rPr>
              <a:t>Đại Học Quốc Gia TP. HCM</a:t>
            </a:r>
            <a:endParaRPr/>
          </a:p>
        </p:txBody>
      </p:sp>
      <p:sp>
        <p:nvSpPr>
          <p:cNvPr descr="See the source image" id="668" name="Google Shape;668;p27"/>
          <p:cNvSpPr/>
          <p:nvPr/>
        </p:nvSpPr>
        <p:spPr>
          <a:xfrm>
            <a:off x="6735405" y="191808"/>
            <a:ext cx="1941839" cy="689420"/>
          </a:xfrm>
          <a:custGeom>
            <a:rect b="b" l="l" r="r" t="t"/>
            <a:pathLst>
              <a:path extrusionOk="0" h="689420" w="1941839">
                <a:moveTo>
                  <a:pt x="0" y="0"/>
                </a:moveTo>
                <a:lnTo>
                  <a:pt x="1941839" y="0"/>
                </a:lnTo>
                <a:lnTo>
                  <a:pt x="1941839" y="689420"/>
                </a:lnTo>
                <a:lnTo>
                  <a:pt x="0" y="689420"/>
                </a:lnTo>
                <a:lnTo>
                  <a:pt x="0" y="0"/>
                </a:lnTo>
                <a:close/>
              </a:path>
            </a:pathLst>
          </a:custGeom>
          <a:blipFill rotWithShape="1">
            <a:blip r:embed="rId4">
              <a:alphaModFix/>
            </a:blip>
            <a:stretch>
              <a:fillRect b="0" l="0" r="-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27"/>
          <p:cNvSpPr txBox="1"/>
          <p:nvPr/>
        </p:nvSpPr>
        <p:spPr>
          <a:xfrm>
            <a:off x="9022068" y="6675243"/>
            <a:ext cx="367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262626"/>
                </a:solidFill>
                <a:latin typeface="Arial"/>
                <a:ea typeface="Arial"/>
                <a:cs typeface="Arial"/>
                <a:sym typeface="Arial"/>
              </a:rPr>
              <a:t>27</a:t>
            </a:r>
            <a:endParaRPr/>
          </a:p>
        </p:txBody>
      </p:sp>
      <p:sp>
        <p:nvSpPr>
          <p:cNvPr id="670" name="Google Shape;670;p27"/>
          <p:cNvSpPr/>
          <p:nvPr/>
        </p:nvSpPr>
        <p:spPr>
          <a:xfrm>
            <a:off x="756908" y="1570435"/>
            <a:ext cx="8411785" cy="5067205"/>
          </a:xfrm>
          <a:custGeom>
            <a:rect b="b" l="l" r="r" t="t"/>
            <a:pathLst>
              <a:path extrusionOk="0" h="5067205" w="8411785">
                <a:moveTo>
                  <a:pt x="0" y="0"/>
                </a:moveTo>
                <a:lnTo>
                  <a:pt x="8411785" y="0"/>
                </a:lnTo>
                <a:lnTo>
                  <a:pt x="8411785" y="5067205"/>
                </a:lnTo>
                <a:lnTo>
                  <a:pt x="0" y="506720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27"/>
          <p:cNvSpPr txBox="1"/>
          <p:nvPr/>
        </p:nvSpPr>
        <p:spPr>
          <a:xfrm>
            <a:off x="685800" y="1018020"/>
            <a:ext cx="2742235" cy="478144"/>
          </a:xfrm>
          <a:prstGeom prst="rect">
            <a:avLst/>
          </a:prstGeom>
          <a:noFill/>
          <a:ln>
            <a:noFill/>
          </a:ln>
        </p:spPr>
        <p:txBody>
          <a:bodyPr anchorCtr="0" anchor="t" bIns="45700" lIns="91425" spcFirstLastPara="1" rIns="91425" wrap="square" tIns="45700">
            <a:spAutoFit/>
          </a:bodyPr>
          <a:lstStyle/>
          <a:p>
            <a:pPr indent="0" lvl="0" marL="0" marR="0" rtl="0" algn="just">
              <a:lnSpc>
                <a:spcPct val="191666"/>
              </a:lnSpc>
              <a:spcBef>
                <a:spcPts val="0"/>
              </a:spcBef>
              <a:spcAft>
                <a:spcPts val="0"/>
              </a:spcAft>
              <a:buNone/>
            </a:pPr>
            <a:r>
              <a:rPr b="1" lang="en-US" sz="1800">
                <a:solidFill>
                  <a:srgbClr val="000000"/>
                </a:solidFill>
                <a:latin typeface="Lato"/>
                <a:ea typeface="Lato"/>
                <a:cs typeface="Lato"/>
                <a:sym typeface="Lato"/>
              </a:rPr>
              <a:t>Bảng MITRE ATT&amp;CK</a:t>
            </a:r>
            <a:endParaRPr b="1" sz="1800">
              <a:solidFill>
                <a:srgbClr val="000000"/>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grpSp>
        <p:nvGrpSpPr>
          <p:cNvPr id="676" name="Google Shape;676;p28"/>
          <p:cNvGrpSpPr/>
          <p:nvPr/>
        </p:nvGrpSpPr>
        <p:grpSpPr>
          <a:xfrm>
            <a:off x="-30480" y="6844530"/>
            <a:ext cx="9268244" cy="472719"/>
            <a:chOff x="0" y="-19050"/>
            <a:chExt cx="12357659" cy="717444"/>
          </a:xfrm>
        </p:grpSpPr>
        <p:sp>
          <p:nvSpPr>
            <p:cNvPr id="677" name="Google Shape;677;p28"/>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28"/>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28"/>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cxnSp>
        <p:nvCxnSpPr>
          <p:cNvPr id="680" name="Google Shape;680;p28"/>
          <p:cNvCxnSpPr/>
          <p:nvPr/>
        </p:nvCxnSpPr>
        <p:spPr>
          <a:xfrm rot="21352">
            <a:off x="-30575" y="868629"/>
            <a:ext cx="9814749" cy="0"/>
          </a:xfrm>
          <a:prstGeom prst="straightConnector1">
            <a:avLst/>
          </a:prstGeom>
          <a:noFill/>
          <a:ln cap="rnd" cmpd="sng" w="47625">
            <a:solidFill>
              <a:srgbClr val="4472C4"/>
            </a:solidFill>
            <a:prstDash val="solid"/>
            <a:round/>
            <a:headEnd len="sm" w="sm" type="none"/>
            <a:tailEnd len="sm" w="sm" type="none"/>
          </a:ln>
        </p:spPr>
      </p:cxnSp>
      <p:sp>
        <p:nvSpPr>
          <p:cNvPr id="681" name="Google Shape;681;p28"/>
          <p:cNvSpPr txBox="1"/>
          <p:nvPr/>
        </p:nvSpPr>
        <p:spPr>
          <a:xfrm>
            <a:off x="272716" y="171432"/>
            <a:ext cx="8578797" cy="481253"/>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3200">
                <a:solidFill>
                  <a:srgbClr val="2E75B6"/>
                </a:solidFill>
                <a:latin typeface="Arial"/>
                <a:ea typeface="Arial"/>
                <a:cs typeface="Arial"/>
                <a:sym typeface="Arial"/>
              </a:rPr>
              <a:t>Nội dung báo cáo</a:t>
            </a:r>
            <a:endParaRPr/>
          </a:p>
        </p:txBody>
      </p:sp>
      <p:sp>
        <p:nvSpPr>
          <p:cNvPr id="682" name="Google Shape;682;p28"/>
          <p:cNvSpPr txBox="1"/>
          <p:nvPr/>
        </p:nvSpPr>
        <p:spPr>
          <a:xfrm>
            <a:off x="272716" y="1547260"/>
            <a:ext cx="8984647" cy="4112692"/>
          </a:xfrm>
          <a:prstGeom prst="rect">
            <a:avLst/>
          </a:prstGeom>
          <a:noFill/>
          <a:ln>
            <a:noFill/>
          </a:ln>
        </p:spPr>
        <p:txBody>
          <a:bodyPr anchorCtr="0" anchor="t" bIns="0" lIns="0" spcFirstLastPara="1" rIns="0" wrap="square" tIns="0">
            <a:spAutoFit/>
          </a:bodyPr>
          <a:lstStyle/>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 Giới thiệu đồ án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II: Cơ sở lý thuyết</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III: Phương pháp thực hiện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IV: Triển khai</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8" marR="0" rtl="0" algn="l">
              <a:lnSpc>
                <a:spcPct val="108004"/>
              </a:lnSpc>
              <a:spcBef>
                <a:spcPts val="0"/>
              </a:spcBef>
              <a:spcAft>
                <a:spcPts val="0"/>
              </a:spcAft>
              <a:buClr>
                <a:srgbClr val="FF0000"/>
              </a:buClr>
              <a:buSzPts val="2986"/>
              <a:buFont typeface="Arial"/>
              <a:buChar char="•"/>
            </a:pPr>
            <a:r>
              <a:rPr b="0" i="0" lang="en-US" sz="2986" u="none" cap="none" strike="noStrike">
                <a:solidFill>
                  <a:srgbClr val="FF0000"/>
                </a:solidFill>
                <a:latin typeface="Calistoga"/>
                <a:ea typeface="Calistoga"/>
                <a:cs typeface="Calistoga"/>
                <a:sym typeface="Calistoga"/>
              </a:rPr>
              <a:t>Phần V: Phương pháp ngăn chặn</a:t>
            </a:r>
            <a:endParaRPr/>
          </a:p>
          <a:p>
            <a:pPr indent="0" lvl="0" marL="0" marR="0" rtl="0" algn="l">
              <a:lnSpc>
                <a:spcPct val="108004"/>
              </a:lnSpc>
              <a:spcBef>
                <a:spcPts val="0"/>
              </a:spcBef>
              <a:spcAft>
                <a:spcPts val="0"/>
              </a:spcAft>
              <a:buNone/>
            </a:pPr>
            <a:r>
              <a:t/>
            </a:r>
            <a:endParaRPr sz="2986">
              <a:solidFill>
                <a:srgbClr val="FF0000"/>
              </a:solidFill>
              <a:latin typeface="Calistoga"/>
              <a:ea typeface="Calistoga"/>
              <a:cs typeface="Calistoga"/>
              <a:sym typeface="Calistoga"/>
            </a:endParaRPr>
          </a:p>
        </p:txBody>
      </p:sp>
      <p:grpSp>
        <p:nvGrpSpPr>
          <p:cNvPr id="683" name="Google Shape;683;p28"/>
          <p:cNvGrpSpPr/>
          <p:nvPr/>
        </p:nvGrpSpPr>
        <p:grpSpPr>
          <a:xfrm>
            <a:off x="9160755" y="6857083"/>
            <a:ext cx="599599" cy="460167"/>
            <a:chOff x="0" y="0"/>
            <a:chExt cx="799465" cy="613557"/>
          </a:xfrm>
        </p:grpSpPr>
        <p:sp>
          <p:nvSpPr>
            <p:cNvPr id="684" name="Google Shape;684;p28"/>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28"/>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686" name="Google Shape;686;p28"/>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87" name="Google Shape;687;p28"/>
          <p:cNvGrpSpPr/>
          <p:nvPr/>
        </p:nvGrpSpPr>
        <p:grpSpPr>
          <a:xfrm>
            <a:off x="579298" y="6858001"/>
            <a:ext cx="599599" cy="457211"/>
            <a:chOff x="0" y="0"/>
            <a:chExt cx="799465" cy="634047"/>
          </a:xfrm>
        </p:grpSpPr>
        <p:sp>
          <p:nvSpPr>
            <p:cNvPr id="688" name="Google Shape;688;p28"/>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 name="Google Shape;689;p28"/>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0" name="Google Shape;690;p28"/>
          <p:cNvSpPr txBox="1"/>
          <p:nvPr/>
        </p:nvSpPr>
        <p:spPr>
          <a:xfrm>
            <a:off x="680797" y="6878250"/>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28</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cxnSp>
        <p:nvCxnSpPr>
          <p:cNvPr id="695" name="Google Shape;695;p29"/>
          <p:cNvCxnSpPr/>
          <p:nvPr/>
        </p:nvCxnSpPr>
        <p:spPr>
          <a:xfrm rot="21352">
            <a:off x="-30575" y="868629"/>
            <a:ext cx="9814749" cy="0"/>
          </a:xfrm>
          <a:prstGeom prst="straightConnector1">
            <a:avLst/>
          </a:prstGeom>
          <a:noFill/>
          <a:ln cap="rnd" cmpd="sng" w="47625">
            <a:solidFill>
              <a:srgbClr val="4472C4"/>
            </a:solidFill>
            <a:prstDash val="solid"/>
            <a:round/>
            <a:headEnd len="sm" w="sm" type="none"/>
            <a:tailEnd len="sm" w="sm" type="none"/>
          </a:ln>
        </p:spPr>
      </p:cxnSp>
      <p:grpSp>
        <p:nvGrpSpPr>
          <p:cNvPr id="696" name="Google Shape;696;p29"/>
          <p:cNvGrpSpPr/>
          <p:nvPr/>
        </p:nvGrpSpPr>
        <p:grpSpPr>
          <a:xfrm>
            <a:off x="-30480" y="6844587"/>
            <a:ext cx="9268244" cy="470613"/>
            <a:chOff x="0" y="-19050"/>
            <a:chExt cx="12357659" cy="717444"/>
          </a:xfrm>
        </p:grpSpPr>
        <p:sp>
          <p:nvSpPr>
            <p:cNvPr id="697" name="Google Shape;697;p29"/>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29"/>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29"/>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700" name="Google Shape;700;p29"/>
          <p:cNvGrpSpPr/>
          <p:nvPr/>
        </p:nvGrpSpPr>
        <p:grpSpPr>
          <a:xfrm>
            <a:off x="485356" y="6871245"/>
            <a:ext cx="599599" cy="407765"/>
            <a:chOff x="0" y="0"/>
            <a:chExt cx="799465" cy="543687"/>
          </a:xfrm>
        </p:grpSpPr>
        <p:sp>
          <p:nvSpPr>
            <p:cNvPr id="701" name="Google Shape;701;p29"/>
            <p:cNvSpPr/>
            <p:nvPr/>
          </p:nvSpPr>
          <p:spPr>
            <a:xfrm>
              <a:off x="9017" y="9017"/>
              <a:ext cx="781431" cy="525653"/>
            </a:xfrm>
            <a:custGeom>
              <a:rect b="b" l="l" r="r" t="t"/>
              <a:pathLst>
                <a:path extrusionOk="0" h="525653" w="781431">
                  <a:moveTo>
                    <a:pt x="0" y="0"/>
                  </a:moveTo>
                  <a:lnTo>
                    <a:pt x="781431" y="0"/>
                  </a:lnTo>
                  <a:lnTo>
                    <a:pt x="781431" y="525653"/>
                  </a:lnTo>
                  <a:lnTo>
                    <a:pt x="0" y="5256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29"/>
            <p:cNvSpPr/>
            <p:nvPr/>
          </p:nvSpPr>
          <p:spPr>
            <a:xfrm>
              <a:off x="0" y="0"/>
              <a:ext cx="799465" cy="543687"/>
            </a:xfrm>
            <a:custGeom>
              <a:rect b="b" l="l" r="r" t="t"/>
              <a:pathLst>
                <a:path extrusionOk="0" h="543687" w="799465">
                  <a:moveTo>
                    <a:pt x="9017" y="0"/>
                  </a:moveTo>
                  <a:lnTo>
                    <a:pt x="790448" y="0"/>
                  </a:lnTo>
                  <a:cubicBezTo>
                    <a:pt x="795401" y="0"/>
                    <a:pt x="799465" y="4064"/>
                    <a:pt x="799465" y="9017"/>
                  </a:cubicBezTo>
                  <a:lnTo>
                    <a:pt x="799465" y="534670"/>
                  </a:lnTo>
                  <a:cubicBezTo>
                    <a:pt x="799465" y="539623"/>
                    <a:pt x="795401" y="543687"/>
                    <a:pt x="790448" y="543687"/>
                  </a:cubicBezTo>
                  <a:lnTo>
                    <a:pt x="9017" y="543687"/>
                  </a:lnTo>
                  <a:cubicBezTo>
                    <a:pt x="4064" y="543687"/>
                    <a:pt x="0" y="539623"/>
                    <a:pt x="0" y="534670"/>
                  </a:cubicBezTo>
                  <a:lnTo>
                    <a:pt x="0" y="9017"/>
                  </a:lnTo>
                  <a:cubicBezTo>
                    <a:pt x="0" y="4064"/>
                    <a:pt x="4064" y="0"/>
                    <a:pt x="9017" y="0"/>
                  </a:cubicBezTo>
                  <a:moveTo>
                    <a:pt x="9017" y="18034"/>
                  </a:moveTo>
                  <a:lnTo>
                    <a:pt x="9017" y="9017"/>
                  </a:lnTo>
                  <a:lnTo>
                    <a:pt x="18034" y="9017"/>
                  </a:lnTo>
                  <a:lnTo>
                    <a:pt x="18034" y="534670"/>
                  </a:lnTo>
                  <a:lnTo>
                    <a:pt x="9017" y="534670"/>
                  </a:lnTo>
                  <a:lnTo>
                    <a:pt x="9017" y="525653"/>
                  </a:lnTo>
                  <a:lnTo>
                    <a:pt x="790448" y="525653"/>
                  </a:lnTo>
                  <a:lnTo>
                    <a:pt x="790448" y="534670"/>
                  </a:lnTo>
                  <a:lnTo>
                    <a:pt x="781431" y="534670"/>
                  </a:lnTo>
                  <a:lnTo>
                    <a:pt x="781431" y="9017"/>
                  </a:lnTo>
                  <a:lnTo>
                    <a:pt x="790448" y="9017"/>
                  </a:lnTo>
                  <a:lnTo>
                    <a:pt x="790448" y="18034"/>
                  </a:lnTo>
                  <a:lnTo>
                    <a:pt x="9017" y="18034"/>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3" name="Google Shape;703;p29"/>
          <p:cNvGrpSpPr/>
          <p:nvPr/>
        </p:nvGrpSpPr>
        <p:grpSpPr>
          <a:xfrm>
            <a:off x="9160755" y="6857083"/>
            <a:ext cx="599599" cy="460167"/>
            <a:chOff x="0" y="0"/>
            <a:chExt cx="799465" cy="613557"/>
          </a:xfrm>
        </p:grpSpPr>
        <p:sp>
          <p:nvSpPr>
            <p:cNvPr id="704" name="Google Shape;704;p29"/>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29"/>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706" name="Google Shape;706;p29"/>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29"/>
          <p:cNvSpPr/>
          <p:nvPr/>
        </p:nvSpPr>
        <p:spPr>
          <a:xfrm>
            <a:off x="1419811" y="3635094"/>
            <a:ext cx="7090960" cy="2597064"/>
          </a:xfrm>
          <a:custGeom>
            <a:rect b="b" l="l" r="r" t="t"/>
            <a:pathLst>
              <a:path extrusionOk="0" h="2597064" w="7090960">
                <a:moveTo>
                  <a:pt x="0" y="0"/>
                </a:moveTo>
                <a:lnTo>
                  <a:pt x="7090961" y="0"/>
                </a:lnTo>
                <a:lnTo>
                  <a:pt x="7090961" y="2597064"/>
                </a:lnTo>
                <a:lnTo>
                  <a:pt x="0" y="259706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29"/>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V: Phương pháp ngăn chặn</a:t>
            </a:r>
            <a:endParaRPr/>
          </a:p>
        </p:txBody>
      </p:sp>
      <p:sp>
        <p:nvSpPr>
          <p:cNvPr id="709" name="Google Shape;709;p29"/>
          <p:cNvSpPr txBox="1"/>
          <p:nvPr/>
        </p:nvSpPr>
        <p:spPr>
          <a:xfrm>
            <a:off x="272716" y="1092688"/>
            <a:ext cx="9385150" cy="42672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lang="en-US" sz="2300">
                <a:solidFill>
                  <a:srgbClr val="000000"/>
                </a:solidFill>
                <a:latin typeface="Lato"/>
                <a:ea typeface="Lato"/>
                <a:cs typeface="Lato"/>
                <a:sym typeface="Lato"/>
              </a:rPr>
              <a:t>Chống Spear Phishing:</a:t>
            </a:r>
            <a:endParaRPr/>
          </a:p>
        </p:txBody>
      </p:sp>
      <p:sp>
        <p:nvSpPr>
          <p:cNvPr id="710" name="Google Shape;710;p29"/>
          <p:cNvSpPr txBox="1"/>
          <p:nvPr/>
        </p:nvSpPr>
        <p:spPr>
          <a:xfrm>
            <a:off x="579298" y="1662283"/>
            <a:ext cx="9385150" cy="42672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Bật bộ lọc email, đào tạo nhân viên nhận biết email lừa đảo</a:t>
            </a:r>
            <a:endParaRPr/>
          </a:p>
        </p:txBody>
      </p:sp>
      <p:sp>
        <p:nvSpPr>
          <p:cNvPr id="711" name="Google Shape;711;p29"/>
          <p:cNvSpPr txBox="1"/>
          <p:nvPr/>
        </p:nvSpPr>
        <p:spPr>
          <a:xfrm>
            <a:off x="579298" y="2231878"/>
            <a:ext cx="8272214" cy="8648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Triển khai giải pháp Email Security Gateway (SEG) để chặn file nén khả nghi.</a:t>
            </a:r>
            <a:endParaRPr/>
          </a:p>
        </p:txBody>
      </p:sp>
      <p:sp>
        <p:nvSpPr>
          <p:cNvPr id="712" name="Google Shape;712;p29"/>
          <p:cNvSpPr txBox="1"/>
          <p:nvPr/>
        </p:nvSpPr>
        <p:spPr>
          <a:xfrm>
            <a:off x="579298" y="3230880"/>
            <a:ext cx="8119993" cy="42672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Dùng sandbox phân tích hành vi file đính kèm.</a:t>
            </a:r>
            <a:endParaRPr/>
          </a:p>
        </p:txBody>
      </p:sp>
      <p:sp>
        <p:nvSpPr>
          <p:cNvPr id="713" name="Google Shape;713;p29"/>
          <p:cNvSpPr txBox="1"/>
          <p:nvPr/>
        </p:nvSpPr>
        <p:spPr>
          <a:xfrm>
            <a:off x="579299" y="6919650"/>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29</a:t>
            </a:r>
            <a:endParaRPr/>
          </a:p>
        </p:txBody>
      </p:sp>
      <p:sp>
        <p:nvSpPr>
          <p:cNvPr id="714" name="Google Shape;714;p29"/>
          <p:cNvSpPr txBox="1"/>
          <p:nvPr/>
        </p:nvSpPr>
        <p:spPr>
          <a:xfrm>
            <a:off x="1683937" y="6183088"/>
            <a:ext cx="656270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Triển khai SEG để bảo vệ an toàn tránh khỏi mail phishing</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https://topserver.vn/email-security-gateway/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
          <p:cNvSpPr txBox="1"/>
          <p:nvPr/>
        </p:nvSpPr>
        <p:spPr>
          <a:xfrm>
            <a:off x="272716" y="211462"/>
            <a:ext cx="8578797" cy="458343"/>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3200">
                <a:solidFill>
                  <a:srgbClr val="2E75B6"/>
                </a:solidFill>
                <a:latin typeface="Lato"/>
                <a:ea typeface="Lato"/>
                <a:cs typeface="Lato"/>
                <a:sym typeface="Lato"/>
              </a:rPr>
              <a:t>Phần I. Giới thiệu đồ án</a:t>
            </a:r>
            <a:endParaRPr/>
          </a:p>
        </p:txBody>
      </p:sp>
      <p:grpSp>
        <p:nvGrpSpPr>
          <p:cNvPr id="152" name="Google Shape;152;p3"/>
          <p:cNvGrpSpPr/>
          <p:nvPr/>
        </p:nvGrpSpPr>
        <p:grpSpPr>
          <a:xfrm>
            <a:off x="-30480" y="6844531"/>
            <a:ext cx="9268244" cy="472719"/>
            <a:chOff x="0" y="-19050"/>
            <a:chExt cx="12357659" cy="717444"/>
          </a:xfrm>
        </p:grpSpPr>
        <p:sp>
          <p:nvSpPr>
            <p:cNvPr id="153" name="Google Shape;153;p3"/>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3"/>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3"/>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156" name="Google Shape;156;p3"/>
          <p:cNvGrpSpPr/>
          <p:nvPr/>
        </p:nvGrpSpPr>
        <p:grpSpPr>
          <a:xfrm>
            <a:off x="9160755" y="6857083"/>
            <a:ext cx="599599" cy="460167"/>
            <a:chOff x="0" y="0"/>
            <a:chExt cx="799465" cy="613557"/>
          </a:xfrm>
        </p:grpSpPr>
        <p:sp>
          <p:nvSpPr>
            <p:cNvPr id="157" name="Google Shape;157;p3"/>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3"/>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159" name="Google Shape;159;p3"/>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60" name="Google Shape;160;p3"/>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161" name="Google Shape;161;p3"/>
          <p:cNvSpPr txBox="1"/>
          <p:nvPr/>
        </p:nvSpPr>
        <p:spPr>
          <a:xfrm>
            <a:off x="384476" y="1345588"/>
            <a:ext cx="3319493"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1. Đặt vấn đề</a:t>
            </a:r>
            <a:endParaRPr/>
          </a:p>
        </p:txBody>
      </p:sp>
      <p:sp>
        <p:nvSpPr>
          <p:cNvPr id="162" name="Google Shape;162;p3"/>
          <p:cNvSpPr txBox="1"/>
          <p:nvPr/>
        </p:nvSpPr>
        <p:spPr>
          <a:xfrm>
            <a:off x="100812" y="1962605"/>
            <a:ext cx="3740614" cy="1406525"/>
          </a:xfrm>
          <a:prstGeom prst="rect">
            <a:avLst/>
          </a:prstGeom>
          <a:noFill/>
          <a:ln>
            <a:noFill/>
          </a:ln>
        </p:spPr>
        <p:txBody>
          <a:bodyPr anchorCtr="0" anchor="t" bIns="0" lIns="0" spcFirstLastPara="1" rIns="0" wrap="square" tIns="0">
            <a:spAutoFit/>
          </a:bodyPr>
          <a:lstStyle/>
          <a:p>
            <a:pPr indent="-215902" lvl="1" marL="431804" marR="0" rtl="0" algn="just">
              <a:lnSpc>
                <a:spcPct val="140000"/>
              </a:lnSpc>
              <a:spcBef>
                <a:spcPts val="0"/>
              </a:spcBef>
              <a:spcAft>
                <a:spcPts val="0"/>
              </a:spcAft>
              <a:buClr>
                <a:srgbClr val="000000"/>
              </a:buClr>
              <a:buSzPts val="2000"/>
              <a:buFont typeface="Arial"/>
              <a:buChar char="•"/>
            </a:pPr>
            <a:r>
              <a:rPr b="0" i="0" lang="en-US" sz="2000" u="none" cap="none" strike="noStrike">
                <a:solidFill>
                  <a:srgbClr val="000000"/>
                </a:solidFill>
                <a:latin typeface="Lato"/>
                <a:ea typeface="Lato"/>
                <a:cs typeface="Lato"/>
                <a:sym typeface="Lato"/>
              </a:rPr>
              <a:t>Các tổ chức, doanh nghiệp đang ngày càng đối mặt với nhiều nguy cơ an ninh mạng trong bối cảnh chuyển đổi số.</a:t>
            </a:r>
            <a:endParaRPr/>
          </a:p>
        </p:txBody>
      </p:sp>
      <p:sp>
        <p:nvSpPr>
          <p:cNvPr id="163" name="Google Shape;163;p3"/>
          <p:cNvSpPr txBox="1"/>
          <p:nvPr/>
        </p:nvSpPr>
        <p:spPr>
          <a:xfrm>
            <a:off x="100812" y="3519637"/>
            <a:ext cx="3740614" cy="1758950"/>
          </a:xfrm>
          <a:prstGeom prst="rect">
            <a:avLst/>
          </a:prstGeom>
          <a:noFill/>
          <a:ln>
            <a:noFill/>
          </a:ln>
        </p:spPr>
        <p:txBody>
          <a:bodyPr anchorCtr="0" anchor="t" bIns="0" lIns="0" spcFirstLastPara="1" rIns="0" wrap="square" tIns="0">
            <a:spAutoFit/>
          </a:bodyPr>
          <a:lstStyle/>
          <a:p>
            <a:pPr indent="-215900" lvl="1" marL="431801" marR="0" rtl="0" algn="just">
              <a:lnSpc>
                <a:spcPct val="140000"/>
              </a:lnSpc>
              <a:spcBef>
                <a:spcPts val="0"/>
              </a:spcBef>
              <a:spcAft>
                <a:spcPts val="0"/>
              </a:spcAft>
              <a:buClr>
                <a:srgbClr val="000000"/>
              </a:buClr>
              <a:buSzPts val="2000"/>
              <a:buFont typeface="Arial"/>
              <a:buChar char="•"/>
            </a:pPr>
            <a:r>
              <a:rPr b="0" i="0" lang="en-US" sz="2000" u="none" cap="none" strike="noStrike">
                <a:solidFill>
                  <a:srgbClr val="000000"/>
                </a:solidFill>
                <a:latin typeface="Lato"/>
                <a:ea typeface="Lato"/>
                <a:cs typeface="Lato"/>
                <a:sym typeface="Lato"/>
              </a:rPr>
              <a:t>Trong số đó, các cuộc tấn công sử dụng kỹ thuật </a:t>
            </a:r>
            <a:r>
              <a:rPr b="1" i="0" lang="en-US" sz="2000" u="none" cap="none" strike="noStrike">
                <a:solidFill>
                  <a:srgbClr val="000000"/>
                </a:solidFill>
                <a:latin typeface="Lato"/>
                <a:ea typeface="Lato"/>
                <a:cs typeface="Lato"/>
                <a:sym typeface="Lato"/>
              </a:rPr>
              <a:t>Social Engineering</a:t>
            </a:r>
            <a:r>
              <a:rPr b="0" i="0" lang="en-US" sz="2000" u="none" cap="none" strike="noStrike">
                <a:solidFill>
                  <a:srgbClr val="000000"/>
                </a:solidFill>
                <a:latin typeface="Lato"/>
                <a:ea typeface="Lato"/>
                <a:cs typeface="Lato"/>
                <a:sym typeface="Lato"/>
              </a:rPr>
              <a:t>, đặc biệt là </a:t>
            </a:r>
            <a:r>
              <a:rPr b="1" i="0" lang="en-US" sz="2000" u="none" cap="none" strike="noStrike">
                <a:solidFill>
                  <a:srgbClr val="000000"/>
                </a:solidFill>
                <a:latin typeface="Lato"/>
                <a:ea typeface="Lato"/>
                <a:cs typeface="Lato"/>
                <a:sym typeface="Lato"/>
              </a:rPr>
              <a:t>phishing email</a:t>
            </a:r>
            <a:r>
              <a:rPr b="0" i="0" lang="en-US" sz="2000" u="none" cap="none" strike="noStrike">
                <a:solidFill>
                  <a:srgbClr val="000000"/>
                </a:solidFill>
                <a:latin typeface="Lato"/>
                <a:ea typeface="Lato"/>
                <a:cs typeface="Lato"/>
                <a:sym typeface="Lato"/>
              </a:rPr>
              <a:t>, ngày càng trở nên phổ biến và tinh vi hơn.</a:t>
            </a:r>
            <a:endParaRPr/>
          </a:p>
        </p:txBody>
      </p:sp>
      <p:sp>
        <p:nvSpPr>
          <p:cNvPr id="164" name="Google Shape;164;p3"/>
          <p:cNvSpPr/>
          <p:nvPr/>
        </p:nvSpPr>
        <p:spPr>
          <a:xfrm>
            <a:off x="4160000" y="1317013"/>
            <a:ext cx="5300564" cy="4500497"/>
          </a:xfrm>
          <a:custGeom>
            <a:rect b="b" l="l" r="r" t="t"/>
            <a:pathLst>
              <a:path extrusionOk="0" h="4500497" w="5300564">
                <a:moveTo>
                  <a:pt x="0" y="0"/>
                </a:moveTo>
                <a:lnTo>
                  <a:pt x="5300564" y="0"/>
                </a:lnTo>
                <a:lnTo>
                  <a:pt x="5300564" y="4500497"/>
                </a:lnTo>
                <a:lnTo>
                  <a:pt x="0" y="4500497"/>
                </a:lnTo>
                <a:lnTo>
                  <a:pt x="0" y="0"/>
                </a:lnTo>
                <a:close/>
              </a:path>
            </a:pathLst>
          </a:custGeom>
          <a:blipFill rotWithShape="1">
            <a:blip r:embed="rId4">
              <a:alphaModFix/>
            </a:blip>
            <a:stretch>
              <a:fillRect b="0" l="-689" r="-6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3"/>
          <p:cNvSpPr txBox="1"/>
          <p:nvPr/>
        </p:nvSpPr>
        <p:spPr>
          <a:xfrm>
            <a:off x="4049430" y="5944086"/>
            <a:ext cx="5521703" cy="369397"/>
          </a:xfrm>
          <a:prstGeom prst="rect">
            <a:avLst/>
          </a:prstGeom>
          <a:noFill/>
          <a:ln>
            <a:noFill/>
          </a:ln>
        </p:spPr>
        <p:txBody>
          <a:bodyPr anchorCtr="0" anchor="t" bIns="0" lIns="0" spcFirstLastPara="1" rIns="0" wrap="square" tIns="0">
            <a:spAutoFit/>
          </a:bodyPr>
          <a:lstStyle/>
          <a:p>
            <a:pPr indent="0" lvl="0" marL="0" marR="0" rtl="0" algn="ctr">
              <a:lnSpc>
                <a:spcPct val="93750"/>
              </a:lnSpc>
              <a:spcBef>
                <a:spcPts val="0"/>
              </a:spcBef>
              <a:spcAft>
                <a:spcPts val="0"/>
              </a:spcAft>
              <a:buNone/>
            </a:pPr>
            <a:r>
              <a:rPr i="1" lang="en-US" sz="1600">
                <a:solidFill>
                  <a:srgbClr val="000000"/>
                </a:solidFill>
                <a:latin typeface="Lato"/>
                <a:ea typeface="Lato"/>
                <a:cs typeface="Lato"/>
                <a:sym typeface="Lato"/>
              </a:rPr>
              <a:t>Thống kê về phương thức phân phối mã độc (Delivery method)</a:t>
            </a:r>
            <a:endParaRPr/>
          </a:p>
          <a:p>
            <a:pPr indent="0" lvl="0" marL="0" marR="0" rtl="0" algn="ctr">
              <a:lnSpc>
                <a:spcPct val="125000"/>
              </a:lnSpc>
              <a:spcBef>
                <a:spcPts val="0"/>
              </a:spcBef>
              <a:spcAft>
                <a:spcPts val="0"/>
              </a:spcAft>
              <a:buNone/>
            </a:pPr>
            <a:r>
              <a:rPr i="1" lang="en-US" sz="1200">
                <a:solidFill>
                  <a:srgbClr val="000000"/>
                </a:solidFill>
                <a:latin typeface="Lato"/>
                <a:ea typeface="Lato"/>
                <a:cs typeface="Lato"/>
                <a:sym typeface="Lato"/>
              </a:rPr>
              <a:t>(https://www.statista.com/statistics/700965/leading-cause-of-ransomware-infection/)</a:t>
            </a:r>
            <a:endParaRPr i="1" sz="1200">
              <a:solidFill>
                <a:srgbClr val="000000"/>
              </a:solidFill>
              <a:latin typeface="Lato"/>
              <a:ea typeface="Lato"/>
              <a:cs typeface="Lato"/>
              <a:sym typeface="Lato"/>
            </a:endParaRPr>
          </a:p>
        </p:txBody>
      </p:sp>
      <p:grpSp>
        <p:nvGrpSpPr>
          <p:cNvPr id="166" name="Google Shape;166;p3"/>
          <p:cNvGrpSpPr/>
          <p:nvPr/>
        </p:nvGrpSpPr>
        <p:grpSpPr>
          <a:xfrm>
            <a:off x="579298" y="6858001"/>
            <a:ext cx="599599" cy="457211"/>
            <a:chOff x="0" y="0"/>
            <a:chExt cx="799465" cy="634047"/>
          </a:xfrm>
        </p:grpSpPr>
        <p:sp>
          <p:nvSpPr>
            <p:cNvPr id="167" name="Google Shape;167;p3"/>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3"/>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9" name="Google Shape;169;p3"/>
          <p:cNvSpPr txBox="1"/>
          <p:nvPr/>
        </p:nvSpPr>
        <p:spPr>
          <a:xfrm>
            <a:off x="802897" y="6922031"/>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cxnSp>
        <p:nvCxnSpPr>
          <p:cNvPr id="719" name="Google Shape;719;p30"/>
          <p:cNvCxnSpPr/>
          <p:nvPr/>
        </p:nvCxnSpPr>
        <p:spPr>
          <a:xfrm rot="21352">
            <a:off x="-30575" y="868629"/>
            <a:ext cx="9814749" cy="0"/>
          </a:xfrm>
          <a:prstGeom prst="straightConnector1">
            <a:avLst/>
          </a:prstGeom>
          <a:noFill/>
          <a:ln cap="rnd" cmpd="sng" w="47625">
            <a:solidFill>
              <a:srgbClr val="4472C4"/>
            </a:solidFill>
            <a:prstDash val="solid"/>
            <a:round/>
            <a:headEnd len="sm" w="sm" type="none"/>
            <a:tailEnd len="sm" w="sm" type="none"/>
          </a:ln>
        </p:spPr>
      </p:cxnSp>
      <p:grpSp>
        <p:nvGrpSpPr>
          <p:cNvPr id="720" name="Google Shape;720;p30"/>
          <p:cNvGrpSpPr/>
          <p:nvPr/>
        </p:nvGrpSpPr>
        <p:grpSpPr>
          <a:xfrm>
            <a:off x="-30480" y="6844587"/>
            <a:ext cx="9268244" cy="470613"/>
            <a:chOff x="0" y="-19050"/>
            <a:chExt cx="12357659" cy="717444"/>
          </a:xfrm>
        </p:grpSpPr>
        <p:sp>
          <p:nvSpPr>
            <p:cNvPr id="721" name="Google Shape;721;p30"/>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30"/>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30"/>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724" name="Google Shape;724;p30"/>
          <p:cNvGrpSpPr/>
          <p:nvPr/>
        </p:nvGrpSpPr>
        <p:grpSpPr>
          <a:xfrm>
            <a:off x="9160755" y="6857083"/>
            <a:ext cx="599599" cy="460167"/>
            <a:chOff x="0" y="0"/>
            <a:chExt cx="799465" cy="613557"/>
          </a:xfrm>
        </p:grpSpPr>
        <p:sp>
          <p:nvSpPr>
            <p:cNvPr id="725" name="Google Shape;725;p30"/>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30"/>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727" name="Google Shape;727;p30"/>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30"/>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V: Phương pháp ngăn chặn</a:t>
            </a:r>
            <a:endParaRPr/>
          </a:p>
        </p:txBody>
      </p:sp>
      <p:sp>
        <p:nvSpPr>
          <p:cNvPr id="729" name="Google Shape;729;p30"/>
          <p:cNvSpPr txBox="1"/>
          <p:nvPr/>
        </p:nvSpPr>
        <p:spPr>
          <a:xfrm>
            <a:off x="272716" y="1092688"/>
            <a:ext cx="9385150" cy="42672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lang="en-US" sz="2300">
                <a:solidFill>
                  <a:srgbClr val="000000"/>
                </a:solidFill>
                <a:latin typeface="Lato"/>
                <a:ea typeface="Lato"/>
                <a:cs typeface="Lato"/>
                <a:sym typeface="Lato"/>
              </a:rPr>
              <a:t>Ngăn thực thi mã độc</a:t>
            </a:r>
            <a:endParaRPr/>
          </a:p>
        </p:txBody>
      </p:sp>
      <p:sp>
        <p:nvSpPr>
          <p:cNvPr id="730" name="Google Shape;730;p30"/>
          <p:cNvSpPr txBox="1"/>
          <p:nvPr/>
        </p:nvSpPr>
        <p:spPr>
          <a:xfrm>
            <a:off x="579298" y="1662283"/>
            <a:ext cx="9385150" cy="42672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Giám sát hành vi bằng EDR</a:t>
            </a:r>
            <a:endParaRPr/>
          </a:p>
        </p:txBody>
      </p:sp>
      <p:sp>
        <p:nvSpPr>
          <p:cNvPr id="731" name="Google Shape;731;p30"/>
          <p:cNvSpPr txBox="1"/>
          <p:nvPr/>
        </p:nvSpPr>
        <p:spPr>
          <a:xfrm>
            <a:off x="579298" y="2231878"/>
            <a:ext cx="8272214" cy="8648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Bật Constrained Language Mode hoặc giới hạn quyền dùng PowerShell.</a:t>
            </a:r>
            <a:endParaRPr/>
          </a:p>
        </p:txBody>
      </p:sp>
      <p:sp>
        <p:nvSpPr>
          <p:cNvPr id="732" name="Google Shape;732;p30"/>
          <p:cNvSpPr txBox="1"/>
          <p:nvPr/>
        </p:nvSpPr>
        <p:spPr>
          <a:xfrm>
            <a:off x="272716" y="3581400"/>
            <a:ext cx="2295298" cy="42672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lang="en-US" sz="2300">
                <a:solidFill>
                  <a:srgbClr val="000000"/>
                </a:solidFill>
                <a:latin typeface="Lato"/>
                <a:ea typeface="Lato"/>
                <a:cs typeface="Lato"/>
                <a:sym typeface="Lato"/>
              </a:rPr>
              <a:t>Chặn C2:</a:t>
            </a:r>
            <a:endParaRPr/>
          </a:p>
        </p:txBody>
      </p:sp>
      <p:sp>
        <p:nvSpPr>
          <p:cNvPr id="733" name="Google Shape;733;p30"/>
          <p:cNvSpPr txBox="1"/>
          <p:nvPr/>
        </p:nvSpPr>
        <p:spPr>
          <a:xfrm>
            <a:off x="560953" y="4194810"/>
            <a:ext cx="8290560" cy="8648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Dùng firewall, proxy filtering, TLS inspection, DNS filtering để phát hiện và chặn kết nối đáng ngờ.</a:t>
            </a:r>
            <a:endParaRPr/>
          </a:p>
        </p:txBody>
      </p:sp>
      <p:sp>
        <p:nvSpPr>
          <p:cNvPr id="734" name="Google Shape;734;p30"/>
          <p:cNvSpPr txBox="1"/>
          <p:nvPr/>
        </p:nvSpPr>
        <p:spPr>
          <a:xfrm>
            <a:off x="560953" y="5364480"/>
            <a:ext cx="8461127" cy="8648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Sử dụng SSL/TLS inspection để phân tích lưu lượng mã hoá từ máy trạm.</a:t>
            </a:r>
            <a:endParaRPr/>
          </a:p>
        </p:txBody>
      </p:sp>
      <p:grpSp>
        <p:nvGrpSpPr>
          <p:cNvPr id="735" name="Google Shape;735;p30"/>
          <p:cNvGrpSpPr/>
          <p:nvPr/>
        </p:nvGrpSpPr>
        <p:grpSpPr>
          <a:xfrm>
            <a:off x="579298" y="6858001"/>
            <a:ext cx="599599" cy="457211"/>
            <a:chOff x="0" y="0"/>
            <a:chExt cx="799465" cy="634047"/>
          </a:xfrm>
        </p:grpSpPr>
        <p:sp>
          <p:nvSpPr>
            <p:cNvPr id="736" name="Google Shape;736;p30"/>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 name="Google Shape;737;p30"/>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8" name="Google Shape;738;p30"/>
          <p:cNvSpPr txBox="1"/>
          <p:nvPr/>
        </p:nvSpPr>
        <p:spPr>
          <a:xfrm>
            <a:off x="579246" y="6919725"/>
            <a:ext cx="5997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30</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cxnSp>
        <p:nvCxnSpPr>
          <p:cNvPr id="743" name="Google Shape;743;p31"/>
          <p:cNvCxnSpPr/>
          <p:nvPr/>
        </p:nvCxnSpPr>
        <p:spPr>
          <a:xfrm rot="21352">
            <a:off x="-30575" y="868629"/>
            <a:ext cx="9814749" cy="0"/>
          </a:xfrm>
          <a:prstGeom prst="straightConnector1">
            <a:avLst/>
          </a:prstGeom>
          <a:noFill/>
          <a:ln cap="rnd" cmpd="sng" w="47625">
            <a:solidFill>
              <a:srgbClr val="4472C4"/>
            </a:solidFill>
            <a:prstDash val="solid"/>
            <a:round/>
            <a:headEnd len="sm" w="sm" type="none"/>
            <a:tailEnd len="sm" w="sm" type="none"/>
          </a:ln>
        </p:spPr>
      </p:cxnSp>
      <p:grpSp>
        <p:nvGrpSpPr>
          <p:cNvPr id="744" name="Google Shape;744;p31"/>
          <p:cNvGrpSpPr/>
          <p:nvPr/>
        </p:nvGrpSpPr>
        <p:grpSpPr>
          <a:xfrm>
            <a:off x="-30480" y="6844587"/>
            <a:ext cx="9268244" cy="470613"/>
            <a:chOff x="0" y="-19050"/>
            <a:chExt cx="12357659" cy="717444"/>
          </a:xfrm>
        </p:grpSpPr>
        <p:sp>
          <p:nvSpPr>
            <p:cNvPr id="745" name="Google Shape;745;p31"/>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31"/>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31"/>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748" name="Google Shape;748;p31"/>
          <p:cNvGrpSpPr/>
          <p:nvPr/>
        </p:nvGrpSpPr>
        <p:grpSpPr>
          <a:xfrm>
            <a:off x="9160755" y="6857083"/>
            <a:ext cx="599599" cy="460167"/>
            <a:chOff x="0" y="0"/>
            <a:chExt cx="799465" cy="613557"/>
          </a:xfrm>
        </p:grpSpPr>
        <p:sp>
          <p:nvSpPr>
            <p:cNvPr id="749" name="Google Shape;749;p31"/>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31"/>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751" name="Google Shape;751;p31"/>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31"/>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V: Phương pháp ngăn chặn</a:t>
            </a:r>
            <a:endParaRPr/>
          </a:p>
        </p:txBody>
      </p:sp>
      <p:sp>
        <p:nvSpPr>
          <p:cNvPr id="753" name="Google Shape;753;p31"/>
          <p:cNvSpPr txBox="1"/>
          <p:nvPr/>
        </p:nvSpPr>
        <p:spPr>
          <a:xfrm>
            <a:off x="272716" y="1092688"/>
            <a:ext cx="9385150" cy="42672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lang="en-US" sz="2300">
                <a:solidFill>
                  <a:srgbClr val="000000"/>
                </a:solidFill>
                <a:latin typeface="Lato"/>
                <a:ea typeface="Lato"/>
                <a:cs typeface="Lato"/>
                <a:sym typeface="Lato"/>
              </a:rPr>
              <a:t>Ngăn chặn Privilege Escalation</a:t>
            </a:r>
            <a:endParaRPr/>
          </a:p>
        </p:txBody>
      </p:sp>
      <p:sp>
        <p:nvSpPr>
          <p:cNvPr id="754" name="Google Shape;754;p31"/>
          <p:cNvSpPr txBox="1"/>
          <p:nvPr/>
        </p:nvSpPr>
        <p:spPr>
          <a:xfrm>
            <a:off x="560953" y="1824208"/>
            <a:ext cx="8442782" cy="8648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Sử dụng công cụ như WinPEAS,sc qc hoặc PowerShell để rà soát dịch vụ có đường dẫn không được trích dẫn đúng.</a:t>
            </a:r>
            <a:endParaRPr/>
          </a:p>
        </p:txBody>
      </p:sp>
      <p:sp>
        <p:nvSpPr>
          <p:cNvPr id="755" name="Google Shape;755;p31"/>
          <p:cNvSpPr txBox="1"/>
          <p:nvPr/>
        </p:nvSpPr>
        <p:spPr>
          <a:xfrm>
            <a:off x="272716" y="3241528"/>
            <a:ext cx="4330926" cy="42672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lang="en-US" sz="2300">
                <a:solidFill>
                  <a:srgbClr val="000000"/>
                </a:solidFill>
                <a:latin typeface="Lato"/>
                <a:ea typeface="Lato"/>
                <a:cs typeface="Lato"/>
                <a:sym typeface="Lato"/>
              </a:rPr>
              <a:t>Ngăn chặn Lateral Movement</a:t>
            </a:r>
            <a:endParaRPr/>
          </a:p>
        </p:txBody>
      </p:sp>
      <p:sp>
        <p:nvSpPr>
          <p:cNvPr id="756" name="Google Shape;756;p31"/>
          <p:cNvSpPr txBox="1"/>
          <p:nvPr/>
        </p:nvSpPr>
        <p:spPr>
          <a:xfrm>
            <a:off x="560953" y="3973047"/>
            <a:ext cx="8290560" cy="8648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Giám sát event Windows (Event ID ) để phát hiện bất thường trong hoạt động Kerberos.</a:t>
            </a:r>
            <a:endParaRPr/>
          </a:p>
        </p:txBody>
      </p:sp>
      <p:sp>
        <p:nvSpPr>
          <p:cNvPr id="757" name="Google Shape;757;p31"/>
          <p:cNvSpPr txBox="1"/>
          <p:nvPr/>
        </p:nvSpPr>
        <p:spPr>
          <a:xfrm>
            <a:off x="542607" y="5142717"/>
            <a:ext cx="8461127" cy="8648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Sử dụng LSASS protection hoặc Credential Guard để ngăn tấn công Pass the Hash.</a:t>
            </a:r>
            <a:endParaRPr/>
          </a:p>
        </p:txBody>
      </p:sp>
      <p:grpSp>
        <p:nvGrpSpPr>
          <p:cNvPr id="758" name="Google Shape;758;p31"/>
          <p:cNvGrpSpPr/>
          <p:nvPr/>
        </p:nvGrpSpPr>
        <p:grpSpPr>
          <a:xfrm>
            <a:off x="579298" y="6858001"/>
            <a:ext cx="599599" cy="457211"/>
            <a:chOff x="0" y="0"/>
            <a:chExt cx="799465" cy="634047"/>
          </a:xfrm>
        </p:grpSpPr>
        <p:sp>
          <p:nvSpPr>
            <p:cNvPr id="759" name="Google Shape;759;p31"/>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31"/>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1" name="Google Shape;761;p31"/>
          <p:cNvSpPr txBox="1"/>
          <p:nvPr/>
        </p:nvSpPr>
        <p:spPr>
          <a:xfrm>
            <a:off x="641378" y="6920550"/>
            <a:ext cx="445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31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cxnSp>
        <p:nvCxnSpPr>
          <p:cNvPr id="766" name="Google Shape;766;p32"/>
          <p:cNvCxnSpPr/>
          <p:nvPr/>
        </p:nvCxnSpPr>
        <p:spPr>
          <a:xfrm rot="21352">
            <a:off x="-30575" y="868629"/>
            <a:ext cx="9814749" cy="0"/>
          </a:xfrm>
          <a:prstGeom prst="straightConnector1">
            <a:avLst/>
          </a:prstGeom>
          <a:noFill/>
          <a:ln cap="rnd" cmpd="sng" w="47625">
            <a:solidFill>
              <a:srgbClr val="4472C4"/>
            </a:solidFill>
            <a:prstDash val="solid"/>
            <a:round/>
            <a:headEnd len="sm" w="sm" type="none"/>
            <a:tailEnd len="sm" w="sm" type="none"/>
          </a:ln>
        </p:spPr>
      </p:cxnSp>
      <p:grpSp>
        <p:nvGrpSpPr>
          <p:cNvPr id="767" name="Google Shape;767;p32"/>
          <p:cNvGrpSpPr/>
          <p:nvPr/>
        </p:nvGrpSpPr>
        <p:grpSpPr>
          <a:xfrm>
            <a:off x="-30480" y="6844531"/>
            <a:ext cx="9268244" cy="472719"/>
            <a:chOff x="0" y="-19050"/>
            <a:chExt cx="12357659" cy="717444"/>
          </a:xfrm>
        </p:grpSpPr>
        <p:sp>
          <p:nvSpPr>
            <p:cNvPr id="768" name="Google Shape;768;p32"/>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32"/>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32"/>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771" name="Google Shape;771;p32"/>
          <p:cNvGrpSpPr/>
          <p:nvPr/>
        </p:nvGrpSpPr>
        <p:grpSpPr>
          <a:xfrm>
            <a:off x="9160755" y="6857083"/>
            <a:ext cx="599599" cy="460167"/>
            <a:chOff x="0" y="0"/>
            <a:chExt cx="799465" cy="613557"/>
          </a:xfrm>
        </p:grpSpPr>
        <p:sp>
          <p:nvSpPr>
            <p:cNvPr id="772" name="Google Shape;772;p32"/>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32"/>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774" name="Google Shape;774;p32"/>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32"/>
          <p:cNvSpPr/>
          <p:nvPr/>
        </p:nvSpPr>
        <p:spPr>
          <a:xfrm>
            <a:off x="2176171" y="3706347"/>
            <a:ext cx="4942454" cy="2604719"/>
          </a:xfrm>
          <a:custGeom>
            <a:rect b="b" l="l" r="r" t="t"/>
            <a:pathLst>
              <a:path extrusionOk="0" h="2604719" w="4942454">
                <a:moveTo>
                  <a:pt x="0" y="0"/>
                </a:moveTo>
                <a:lnTo>
                  <a:pt x="4942454" y="0"/>
                </a:lnTo>
                <a:lnTo>
                  <a:pt x="4942454" y="2604719"/>
                </a:lnTo>
                <a:lnTo>
                  <a:pt x="0" y="260471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32"/>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V: Phương pháp ngăn chặn</a:t>
            </a:r>
            <a:endParaRPr/>
          </a:p>
        </p:txBody>
      </p:sp>
      <p:sp>
        <p:nvSpPr>
          <p:cNvPr id="777" name="Google Shape;777;p32"/>
          <p:cNvSpPr txBox="1"/>
          <p:nvPr/>
        </p:nvSpPr>
        <p:spPr>
          <a:xfrm>
            <a:off x="272716" y="1092688"/>
            <a:ext cx="9385150" cy="42672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lang="en-US" sz="2300">
                <a:solidFill>
                  <a:srgbClr val="000000"/>
                </a:solidFill>
                <a:latin typeface="Lato"/>
                <a:ea typeface="Lato"/>
                <a:cs typeface="Lato"/>
                <a:sym typeface="Lato"/>
              </a:rPr>
              <a:t>Ngăn chặn Persistence</a:t>
            </a:r>
            <a:endParaRPr/>
          </a:p>
        </p:txBody>
      </p:sp>
      <p:sp>
        <p:nvSpPr>
          <p:cNvPr id="778" name="Google Shape;778;p32"/>
          <p:cNvSpPr txBox="1"/>
          <p:nvPr/>
        </p:nvSpPr>
        <p:spPr>
          <a:xfrm>
            <a:off x="272716" y="1614658"/>
            <a:ext cx="8749364" cy="864870"/>
          </a:xfrm>
          <a:prstGeom prst="rect">
            <a:avLst/>
          </a:prstGeom>
          <a:noFill/>
          <a:ln>
            <a:noFill/>
          </a:ln>
        </p:spPr>
        <p:txBody>
          <a:bodyPr anchorCtr="0" anchor="t" bIns="0" lIns="0" spcFirstLastPara="1" rIns="0" wrap="square" tIns="0">
            <a:spAutoFit/>
          </a:bodyPr>
          <a:lstStyle/>
          <a:p>
            <a:pPr indent="-248284" lvl="1" marL="496571" marR="0" rtl="0" algn="l">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Giám sát key Run/RunOnce với các công cụ như: Sysmon, EDR/AV (Windows Defender ATP, CrowdStrike…)</a:t>
            </a:r>
            <a:endParaRPr/>
          </a:p>
        </p:txBody>
      </p:sp>
      <p:sp>
        <p:nvSpPr>
          <p:cNvPr id="779" name="Google Shape;779;p32"/>
          <p:cNvSpPr txBox="1"/>
          <p:nvPr/>
        </p:nvSpPr>
        <p:spPr>
          <a:xfrm>
            <a:off x="272716" y="2622403"/>
            <a:ext cx="8749364" cy="8648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Hạn chế quyền ghi vào registry: chỉ cho phép admin thay đổi các key Run ở HKLM.</a:t>
            </a:r>
            <a:endParaRPr/>
          </a:p>
        </p:txBody>
      </p:sp>
      <p:grpSp>
        <p:nvGrpSpPr>
          <p:cNvPr id="780" name="Google Shape;780;p32"/>
          <p:cNvGrpSpPr/>
          <p:nvPr/>
        </p:nvGrpSpPr>
        <p:grpSpPr>
          <a:xfrm>
            <a:off x="579298" y="6858001"/>
            <a:ext cx="599599" cy="457211"/>
            <a:chOff x="0" y="0"/>
            <a:chExt cx="799465" cy="634047"/>
          </a:xfrm>
        </p:grpSpPr>
        <p:sp>
          <p:nvSpPr>
            <p:cNvPr id="781" name="Google Shape;781;p32"/>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32"/>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3" name="Google Shape;783;p32"/>
          <p:cNvSpPr txBox="1"/>
          <p:nvPr/>
        </p:nvSpPr>
        <p:spPr>
          <a:xfrm>
            <a:off x="503100" y="6974750"/>
            <a:ext cx="6417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32</a:t>
            </a:r>
            <a:endParaRPr/>
          </a:p>
        </p:txBody>
      </p:sp>
      <p:sp>
        <p:nvSpPr>
          <p:cNvPr id="784" name="Google Shape;784;p32"/>
          <p:cNvSpPr txBox="1"/>
          <p:nvPr/>
        </p:nvSpPr>
        <p:spPr>
          <a:xfrm>
            <a:off x="1600200" y="6161935"/>
            <a:ext cx="6962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https://yusufonsecurity.com/2024/04/06/166-the-sysinternal-utilities/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grpSp>
        <p:nvGrpSpPr>
          <p:cNvPr id="789" name="Google Shape;789;p33"/>
          <p:cNvGrpSpPr/>
          <p:nvPr/>
        </p:nvGrpSpPr>
        <p:grpSpPr>
          <a:xfrm>
            <a:off x="1417074" y="4724400"/>
            <a:ext cx="7031233" cy="1571526"/>
            <a:chOff x="0" y="0"/>
            <a:chExt cx="9374978" cy="2195328"/>
          </a:xfrm>
        </p:grpSpPr>
        <p:sp>
          <p:nvSpPr>
            <p:cNvPr id="790" name="Google Shape;790;p33"/>
            <p:cNvSpPr/>
            <p:nvPr/>
          </p:nvSpPr>
          <p:spPr>
            <a:xfrm>
              <a:off x="14547" y="16861"/>
              <a:ext cx="9345903" cy="2161498"/>
            </a:xfrm>
            <a:custGeom>
              <a:rect b="b" l="l" r="r" t="t"/>
              <a:pathLst>
                <a:path extrusionOk="0" h="2161498" w="9345903">
                  <a:moveTo>
                    <a:pt x="0" y="0"/>
                  </a:moveTo>
                  <a:lnTo>
                    <a:pt x="9345903" y="0"/>
                  </a:lnTo>
                  <a:lnTo>
                    <a:pt x="9345903" y="2161498"/>
                  </a:lnTo>
                  <a:lnTo>
                    <a:pt x="0" y="2161498"/>
                  </a:lnTo>
                  <a:close/>
                </a:path>
              </a:pathLst>
            </a:custGeom>
            <a:solidFill>
              <a:srgbClr val="000000">
                <a:alpha val="24705"/>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33"/>
            <p:cNvSpPr/>
            <p:nvPr/>
          </p:nvSpPr>
          <p:spPr>
            <a:xfrm>
              <a:off x="0" y="0"/>
              <a:ext cx="9374978" cy="2195219"/>
            </a:xfrm>
            <a:custGeom>
              <a:rect b="b" l="l" r="r" t="t"/>
              <a:pathLst>
                <a:path extrusionOk="0" h="2195219" w="9374978">
                  <a:moveTo>
                    <a:pt x="14547" y="0"/>
                  </a:moveTo>
                  <a:lnTo>
                    <a:pt x="9360450" y="0"/>
                  </a:lnTo>
                  <a:cubicBezTo>
                    <a:pt x="9368441" y="0"/>
                    <a:pt x="9374978" y="7599"/>
                    <a:pt x="9374978" y="16861"/>
                  </a:cubicBezTo>
                  <a:lnTo>
                    <a:pt x="9374978" y="2178359"/>
                  </a:lnTo>
                  <a:cubicBezTo>
                    <a:pt x="9374978" y="2187620"/>
                    <a:pt x="9368441" y="2195219"/>
                    <a:pt x="9360450" y="2195219"/>
                  </a:cubicBezTo>
                  <a:lnTo>
                    <a:pt x="14547" y="2195219"/>
                  </a:lnTo>
                  <a:cubicBezTo>
                    <a:pt x="6556" y="2195219"/>
                    <a:pt x="0" y="2187620"/>
                    <a:pt x="0" y="2178359"/>
                  </a:cubicBezTo>
                  <a:lnTo>
                    <a:pt x="0" y="16861"/>
                  </a:lnTo>
                  <a:cubicBezTo>
                    <a:pt x="0" y="7599"/>
                    <a:pt x="6556" y="0"/>
                    <a:pt x="14547" y="0"/>
                  </a:cubicBezTo>
                  <a:moveTo>
                    <a:pt x="14547" y="33721"/>
                  </a:moveTo>
                  <a:lnTo>
                    <a:pt x="14547" y="16861"/>
                  </a:lnTo>
                  <a:lnTo>
                    <a:pt x="29094" y="16861"/>
                  </a:lnTo>
                  <a:lnTo>
                    <a:pt x="29094" y="2178359"/>
                  </a:lnTo>
                  <a:lnTo>
                    <a:pt x="14547" y="2178359"/>
                  </a:lnTo>
                  <a:lnTo>
                    <a:pt x="14547" y="2161498"/>
                  </a:lnTo>
                  <a:lnTo>
                    <a:pt x="9360450" y="2161498"/>
                  </a:lnTo>
                  <a:lnTo>
                    <a:pt x="9360450" y="2178359"/>
                  </a:lnTo>
                  <a:lnTo>
                    <a:pt x="9345903" y="2178359"/>
                  </a:lnTo>
                  <a:lnTo>
                    <a:pt x="9345903" y="16861"/>
                  </a:lnTo>
                  <a:lnTo>
                    <a:pt x="9360450" y="16861"/>
                  </a:lnTo>
                  <a:lnTo>
                    <a:pt x="9360450" y="33721"/>
                  </a:lnTo>
                  <a:lnTo>
                    <a:pt x="14547" y="33721"/>
                  </a:lnTo>
                  <a:close/>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33"/>
            <p:cNvSpPr txBox="1"/>
            <p:nvPr/>
          </p:nvSpPr>
          <p:spPr>
            <a:xfrm>
              <a:off x="0" y="231025"/>
              <a:ext cx="9374947" cy="1964303"/>
            </a:xfrm>
            <a:prstGeom prst="rect">
              <a:avLst/>
            </a:prstGeom>
            <a:noFill/>
            <a:ln>
              <a:noFill/>
            </a:ln>
          </p:spPr>
          <p:txBody>
            <a:bodyPr anchorCtr="0" anchor="b" bIns="50800" lIns="50800" spcFirstLastPara="1" rIns="50800" wrap="square" tIns="50800">
              <a:noAutofit/>
            </a:bodyPr>
            <a:lstStyle/>
            <a:p>
              <a:pPr indent="0" lvl="0" marL="0" marR="0" rtl="0" algn="ctr">
                <a:lnSpc>
                  <a:spcPct val="120431"/>
                </a:lnSpc>
                <a:spcBef>
                  <a:spcPts val="0"/>
                </a:spcBef>
                <a:spcAft>
                  <a:spcPts val="0"/>
                </a:spcAft>
                <a:buNone/>
              </a:pPr>
              <a:r>
                <a:rPr lang="en-US" sz="4400">
                  <a:solidFill>
                    <a:srgbClr val="FFFFFF"/>
                  </a:solidFill>
                  <a:latin typeface="Calistoga"/>
                  <a:ea typeface="Calistoga"/>
                  <a:cs typeface="Calistoga"/>
                  <a:sym typeface="Calistoga"/>
                </a:rPr>
                <a:t>Xin cảm ơn thầy và các bạn đã lắng nghe</a:t>
              </a:r>
              <a:endParaRPr/>
            </a:p>
          </p:txBody>
        </p:sp>
      </p:grpSp>
      <p:cxnSp>
        <p:nvCxnSpPr>
          <p:cNvPr id="793" name="Google Shape;793;p33"/>
          <p:cNvCxnSpPr/>
          <p:nvPr/>
        </p:nvCxnSpPr>
        <p:spPr>
          <a:xfrm rot="-3117817">
            <a:off x="1013213" y="4411738"/>
            <a:ext cx="10993" cy="0"/>
          </a:xfrm>
          <a:prstGeom prst="straightConnector1">
            <a:avLst/>
          </a:prstGeom>
          <a:noFill/>
          <a:ln cap="rnd" cmpd="sng" w="9525">
            <a:solidFill>
              <a:srgbClr val="4472C4"/>
            </a:solidFill>
            <a:prstDash val="solid"/>
            <a:round/>
            <a:headEnd len="sm" w="sm" type="none"/>
            <a:tailEnd len="sm" w="sm" type="none"/>
          </a:ln>
        </p:spPr>
      </p:cxnSp>
      <p:sp>
        <p:nvSpPr>
          <p:cNvPr descr="A close up of a logo  Description generated with very high confidence" id="794" name="Google Shape;794;p33"/>
          <p:cNvSpPr/>
          <p:nvPr/>
        </p:nvSpPr>
        <p:spPr>
          <a:xfrm>
            <a:off x="910465" y="-36694"/>
            <a:ext cx="1013219" cy="1146422"/>
          </a:xfrm>
          <a:custGeom>
            <a:rect b="b" l="l" r="r" t="t"/>
            <a:pathLst>
              <a:path extrusionOk="0" h="1146422" w="1013219">
                <a:moveTo>
                  <a:pt x="0" y="0"/>
                </a:moveTo>
                <a:lnTo>
                  <a:pt x="1013219" y="0"/>
                </a:lnTo>
                <a:lnTo>
                  <a:pt x="1013219" y="1146422"/>
                </a:lnTo>
                <a:lnTo>
                  <a:pt x="0" y="1146422"/>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33"/>
          <p:cNvSpPr txBox="1"/>
          <p:nvPr/>
        </p:nvSpPr>
        <p:spPr>
          <a:xfrm>
            <a:off x="2418575" y="189903"/>
            <a:ext cx="4748962" cy="64560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1920">
                <a:solidFill>
                  <a:srgbClr val="262626"/>
                </a:solidFill>
                <a:latin typeface="Arial"/>
                <a:ea typeface="Arial"/>
                <a:cs typeface="Arial"/>
                <a:sym typeface="Arial"/>
              </a:rPr>
              <a:t>Trường ĐH Công nghệ Thông tin</a:t>
            </a:r>
            <a:endParaRPr/>
          </a:p>
          <a:p>
            <a:pPr indent="0" lvl="0" marL="0" marR="0" rtl="0" algn="l">
              <a:lnSpc>
                <a:spcPct val="120000"/>
              </a:lnSpc>
              <a:spcBef>
                <a:spcPts val="0"/>
              </a:spcBef>
              <a:spcAft>
                <a:spcPts val="0"/>
              </a:spcAft>
              <a:buNone/>
            </a:pPr>
            <a:r>
              <a:rPr b="1" lang="en-US" sz="1920">
                <a:solidFill>
                  <a:srgbClr val="262626"/>
                </a:solidFill>
                <a:latin typeface="Arial"/>
                <a:ea typeface="Arial"/>
                <a:cs typeface="Arial"/>
                <a:sym typeface="Arial"/>
              </a:rPr>
              <a:t>Đại Học Quốc Gia TP. HCM</a:t>
            </a:r>
            <a:endParaRPr/>
          </a:p>
        </p:txBody>
      </p:sp>
      <p:sp>
        <p:nvSpPr>
          <p:cNvPr id="796" name="Google Shape;796;p33"/>
          <p:cNvSpPr/>
          <p:nvPr/>
        </p:nvSpPr>
        <p:spPr>
          <a:xfrm>
            <a:off x="910465" y="1282997"/>
            <a:ext cx="7314210" cy="3137833"/>
          </a:xfrm>
          <a:custGeom>
            <a:rect b="b" l="l" r="r" t="t"/>
            <a:pathLst>
              <a:path extrusionOk="0" h="3137833" w="7314210">
                <a:moveTo>
                  <a:pt x="0" y="0"/>
                </a:moveTo>
                <a:lnTo>
                  <a:pt x="7314210" y="0"/>
                </a:lnTo>
                <a:lnTo>
                  <a:pt x="7314210" y="3137833"/>
                </a:lnTo>
                <a:lnTo>
                  <a:pt x="0" y="3137833"/>
                </a:lnTo>
                <a:lnTo>
                  <a:pt x="0" y="0"/>
                </a:lnTo>
                <a:close/>
              </a:path>
            </a:pathLst>
          </a:custGeom>
          <a:blipFill rotWithShape="1">
            <a:blip r:embed="rId4">
              <a:alphaModFix/>
            </a:blip>
            <a:stretch>
              <a:fillRect b="0" l="0" r="-1362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See the source image" id="797" name="Google Shape;797;p33"/>
          <p:cNvSpPr/>
          <p:nvPr/>
        </p:nvSpPr>
        <p:spPr>
          <a:xfrm>
            <a:off x="6735405" y="191808"/>
            <a:ext cx="1941839" cy="689420"/>
          </a:xfrm>
          <a:custGeom>
            <a:rect b="b" l="l" r="r" t="t"/>
            <a:pathLst>
              <a:path extrusionOk="0" h="689420" w="1941839">
                <a:moveTo>
                  <a:pt x="0" y="0"/>
                </a:moveTo>
                <a:lnTo>
                  <a:pt x="1941839" y="0"/>
                </a:lnTo>
                <a:lnTo>
                  <a:pt x="1941839" y="689420"/>
                </a:lnTo>
                <a:lnTo>
                  <a:pt x="0" y="689420"/>
                </a:lnTo>
                <a:lnTo>
                  <a:pt x="0" y="0"/>
                </a:lnTo>
                <a:close/>
              </a:path>
            </a:pathLst>
          </a:custGeom>
          <a:blipFill rotWithShape="1">
            <a:blip r:embed="rId5">
              <a:alphaModFix/>
            </a:blip>
            <a:stretch>
              <a:fillRect b="0" l="0" r="-1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33"/>
          <p:cNvSpPr txBox="1"/>
          <p:nvPr/>
        </p:nvSpPr>
        <p:spPr>
          <a:xfrm>
            <a:off x="9022064" y="6675242"/>
            <a:ext cx="5010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262626"/>
                </a:solidFill>
                <a:latin typeface="Arial"/>
                <a:ea typeface="Arial"/>
                <a:cs typeface="Arial"/>
                <a:sym typeface="Arial"/>
              </a:rPr>
              <a:t>33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 Giới thiệu đồ án</a:t>
            </a:r>
            <a:endParaRPr/>
          </a:p>
        </p:txBody>
      </p:sp>
      <p:grpSp>
        <p:nvGrpSpPr>
          <p:cNvPr id="175" name="Google Shape;175;p4"/>
          <p:cNvGrpSpPr/>
          <p:nvPr/>
        </p:nvGrpSpPr>
        <p:grpSpPr>
          <a:xfrm>
            <a:off x="-30480" y="6844531"/>
            <a:ext cx="9268244" cy="472719"/>
            <a:chOff x="0" y="-19050"/>
            <a:chExt cx="12357659" cy="717444"/>
          </a:xfrm>
        </p:grpSpPr>
        <p:sp>
          <p:nvSpPr>
            <p:cNvPr id="176" name="Google Shape;176;p4"/>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4"/>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4"/>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179" name="Google Shape;179;p4"/>
          <p:cNvGrpSpPr/>
          <p:nvPr/>
        </p:nvGrpSpPr>
        <p:grpSpPr>
          <a:xfrm>
            <a:off x="9160755" y="6857083"/>
            <a:ext cx="599599" cy="460167"/>
            <a:chOff x="0" y="0"/>
            <a:chExt cx="799465" cy="613557"/>
          </a:xfrm>
        </p:grpSpPr>
        <p:sp>
          <p:nvSpPr>
            <p:cNvPr id="180" name="Google Shape;180;p4"/>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4"/>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182" name="Google Shape;182;p4"/>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83" name="Google Shape;183;p4"/>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184" name="Google Shape;184;p4"/>
          <p:cNvSpPr txBox="1"/>
          <p:nvPr/>
        </p:nvSpPr>
        <p:spPr>
          <a:xfrm>
            <a:off x="384476" y="1345588"/>
            <a:ext cx="3319493"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2. Mục tiêu đồ án</a:t>
            </a:r>
            <a:endParaRPr/>
          </a:p>
        </p:txBody>
      </p:sp>
      <p:sp>
        <p:nvSpPr>
          <p:cNvPr id="185" name="Google Shape;185;p4"/>
          <p:cNvSpPr txBox="1"/>
          <p:nvPr/>
        </p:nvSpPr>
        <p:spPr>
          <a:xfrm>
            <a:off x="126508" y="1953080"/>
            <a:ext cx="9334200" cy="3823500"/>
          </a:xfrm>
          <a:prstGeom prst="rect">
            <a:avLst/>
          </a:prstGeom>
          <a:noFill/>
          <a:ln>
            <a:noFill/>
          </a:ln>
        </p:spPr>
        <p:txBody>
          <a:bodyPr anchorCtr="0" anchor="t" bIns="0" lIns="0" spcFirstLastPara="1" rIns="0" wrap="square" tIns="0">
            <a:spAutoFit/>
          </a:bodyPr>
          <a:lstStyle/>
          <a:p>
            <a:pPr indent="-248286" lvl="1" marL="496572" marR="0" rtl="0" algn="just">
              <a:lnSpc>
                <a:spcPct val="14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Mô phỏng kịch bản tấn công mạng doanh nghiệp thông qua email phishing.</a:t>
            </a:r>
            <a:endParaRPr/>
          </a:p>
          <a:p>
            <a:pPr indent="-248286" lvl="1" marL="496572" marR="0" rtl="0" algn="just">
              <a:lnSpc>
                <a:spcPct val="14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Phân tích quá trình khai thác lỗ hổng từ lúc gửi email đến lúc chiếm quyền kiểm soát hệ thống.</a:t>
            </a:r>
            <a:endParaRPr/>
          </a:p>
          <a:p>
            <a:pPr indent="-248286" lvl="1" marL="496572" marR="0" rtl="0" algn="just">
              <a:lnSpc>
                <a:spcPct val="14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Đánh giá tác động của cuộc tấn công đến hệ thống doanh nghiệp (Initial Access, Privilege Escalation, Lateral Movement, Exfiltration).</a:t>
            </a:r>
            <a:endParaRPr/>
          </a:p>
          <a:p>
            <a:pPr indent="-248286" lvl="1" marL="496572" marR="0" rtl="0" algn="just">
              <a:lnSpc>
                <a:spcPct val="14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Đề xuất các biện pháp phòng chống và phát hiện tấn công </a:t>
            </a:r>
            <a:r>
              <a:rPr lang="en-US" sz="2300">
                <a:latin typeface="Lato"/>
                <a:ea typeface="Lato"/>
                <a:cs typeface="Lato"/>
                <a:sym typeface="Lato"/>
              </a:rPr>
              <a:t>phishing</a:t>
            </a:r>
            <a:r>
              <a:rPr b="0" i="0" lang="en-US" sz="2300" u="none" cap="none" strike="noStrike">
                <a:solidFill>
                  <a:srgbClr val="000000"/>
                </a:solidFill>
                <a:latin typeface="Lato"/>
                <a:ea typeface="Lato"/>
                <a:cs typeface="Lato"/>
                <a:sym typeface="Lato"/>
              </a:rPr>
              <a:t> email hiệu quả.</a:t>
            </a:r>
            <a:endParaRPr/>
          </a:p>
        </p:txBody>
      </p:sp>
      <p:grpSp>
        <p:nvGrpSpPr>
          <p:cNvPr id="186" name="Google Shape;186;p4"/>
          <p:cNvGrpSpPr/>
          <p:nvPr/>
        </p:nvGrpSpPr>
        <p:grpSpPr>
          <a:xfrm>
            <a:off x="579298" y="6858001"/>
            <a:ext cx="599599" cy="457211"/>
            <a:chOff x="0" y="0"/>
            <a:chExt cx="799465" cy="634047"/>
          </a:xfrm>
        </p:grpSpPr>
        <p:sp>
          <p:nvSpPr>
            <p:cNvPr id="187" name="Google Shape;187;p4"/>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4"/>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9" name="Google Shape;189;p4"/>
          <p:cNvSpPr txBox="1"/>
          <p:nvPr/>
        </p:nvSpPr>
        <p:spPr>
          <a:xfrm>
            <a:off x="802258" y="6919656"/>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cxnSp>
        <p:nvCxnSpPr>
          <p:cNvPr id="194" name="Google Shape;194;p5"/>
          <p:cNvCxnSpPr/>
          <p:nvPr/>
        </p:nvCxnSpPr>
        <p:spPr>
          <a:xfrm rot="21352">
            <a:off x="-30575" y="868629"/>
            <a:ext cx="9814749" cy="0"/>
          </a:xfrm>
          <a:prstGeom prst="straightConnector1">
            <a:avLst/>
          </a:prstGeom>
          <a:noFill/>
          <a:ln cap="rnd" cmpd="sng" w="47625">
            <a:solidFill>
              <a:srgbClr val="4472C4"/>
            </a:solidFill>
            <a:prstDash val="solid"/>
            <a:round/>
            <a:headEnd len="sm" w="sm" type="none"/>
            <a:tailEnd len="sm" w="sm" type="none"/>
          </a:ln>
        </p:spPr>
      </p:cxnSp>
      <p:sp>
        <p:nvSpPr>
          <p:cNvPr id="195" name="Google Shape;195;p5"/>
          <p:cNvSpPr txBox="1"/>
          <p:nvPr/>
        </p:nvSpPr>
        <p:spPr>
          <a:xfrm>
            <a:off x="272716" y="171432"/>
            <a:ext cx="8578797" cy="481253"/>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3200">
                <a:solidFill>
                  <a:srgbClr val="2E75B6"/>
                </a:solidFill>
                <a:latin typeface="Arial"/>
                <a:ea typeface="Arial"/>
                <a:cs typeface="Arial"/>
                <a:sym typeface="Arial"/>
              </a:rPr>
              <a:t>Nội dung báo cáo</a:t>
            </a:r>
            <a:endParaRPr/>
          </a:p>
        </p:txBody>
      </p:sp>
      <p:sp>
        <p:nvSpPr>
          <p:cNvPr id="196" name="Google Shape;196;p5"/>
          <p:cNvSpPr txBox="1"/>
          <p:nvPr/>
        </p:nvSpPr>
        <p:spPr>
          <a:xfrm>
            <a:off x="272716" y="1547260"/>
            <a:ext cx="8984647" cy="4112692"/>
          </a:xfrm>
          <a:prstGeom prst="rect">
            <a:avLst/>
          </a:prstGeom>
          <a:noFill/>
          <a:ln>
            <a:noFill/>
          </a:ln>
        </p:spPr>
        <p:txBody>
          <a:bodyPr anchorCtr="0" anchor="t" bIns="0" lIns="0" spcFirstLastPara="1" rIns="0" wrap="square" tIns="0">
            <a:spAutoFit/>
          </a:bodyPr>
          <a:lstStyle/>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 Giới thiệu đồ án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FF0000"/>
              </a:buClr>
              <a:buSzPts val="2986"/>
              <a:buFont typeface="Arial"/>
              <a:buChar char="•"/>
            </a:pPr>
            <a:r>
              <a:rPr b="0" i="0" lang="en-US" sz="2986" u="none" cap="none" strike="noStrike">
                <a:solidFill>
                  <a:srgbClr val="FF0000"/>
                </a:solidFill>
                <a:latin typeface="Calistoga"/>
                <a:ea typeface="Calistoga"/>
                <a:cs typeface="Calistoga"/>
                <a:sym typeface="Calistoga"/>
              </a:rPr>
              <a:t>Phần II: Cơ sở lý thuyết</a:t>
            </a:r>
            <a:endParaRPr/>
          </a:p>
          <a:p>
            <a:pPr indent="0" lvl="0" marL="0" marR="0" rtl="0" algn="l">
              <a:lnSpc>
                <a:spcPct val="108004"/>
              </a:lnSpc>
              <a:spcBef>
                <a:spcPts val="0"/>
              </a:spcBef>
              <a:spcAft>
                <a:spcPts val="0"/>
              </a:spcAft>
              <a:buNone/>
            </a:pPr>
            <a:r>
              <a:t/>
            </a:r>
            <a:endParaRPr sz="2986">
              <a:solidFill>
                <a:srgbClr val="FF0000"/>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III: Phương pháp thực hiện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7"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IV: Triển khai</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a:p>
            <a:pPr indent="-192119" lvl="1" marL="384238" marR="0" rtl="0" algn="l">
              <a:lnSpc>
                <a:spcPct val="108004"/>
              </a:lnSpc>
              <a:spcBef>
                <a:spcPts val="0"/>
              </a:spcBef>
              <a:spcAft>
                <a:spcPts val="0"/>
              </a:spcAft>
              <a:buClr>
                <a:srgbClr val="262626"/>
              </a:buClr>
              <a:buSzPts val="2986"/>
              <a:buFont typeface="Arial"/>
              <a:buChar char="•"/>
            </a:pPr>
            <a:r>
              <a:rPr b="0" i="0" lang="en-US" sz="2986" u="none" cap="none" strike="noStrike">
                <a:solidFill>
                  <a:srgbClr val="262626"/>
                </a:solidFill>
                <a:latin typeface="Calistoga"/>
                <a:ea typeface="Calistoga"/>
                <a:cs typeface="Calistoga"/>
                <a:sym typeface="Calistoga"/>
              </a:rPr>
              <a:t>Phần V: Phương pháp ngăn chặn</a:t>
            </a:r>
            <a:endParaRPr/>
          </a:p>
          <a:p>
            <a:pPr indent="0" lvl="0" marL="0" marR="0" rtl="0" algn="l">
              <a:lnSpc>
                <a:spcPct val="108004"/>
              </a:lnSpc>
              <a:spcBef>
                <a:spcPts val="0"/>
              </a:spcBef>
              <a:spcAft>
                <a:spcPts val="0"/>
              </a:spcAft>
              <a:buNone/>
            </a:pPr>
            <a:r>
              <a:t/>
            </a:r>
            <a:endParaRPr sz="2986">
              <a:solidFill>
                <a:srgbClr val="262626"/>
              </a:solidFill>
              <a:latin typeface="Calistoga"/>
              <a:ea typeface="Calistoga"/>
              <a:cs typeface="Calistoga"/>
              <a:sym typeface="Calistoga"/>
            </a:endParaRPr>
          </a:p>
        </p:txBody>
      </p:sp>
      <p:grpSp>
        <p:nvGrpSpPr>
          <p:cNvPr id="197" name="Google Shape;197;p5"/>
          <p:cNvGrpSpPr/>
          <p:nvPr/>
        </p:nvGrpSpPr>
        <p:grpSpPr>
          <a:xfrm>
            <a:off x="-30480" y="6844531"/>
            <a:ext cx="9268244" cy="472724"/>
            <a:chOff x="0" y="-19050"/>
            <a:chExt cx="12357659" cy="717444"/>
          </a:xfrm>
        </p:grpSpPr>
        <p:sp>
          <p:nvSpPr>
            <p:cNvPr id="198" name="Google Shape;198;p5"/>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5"/>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5"/>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201" name="Google Shape;201;p5"/>
          <p:cNvGrpSpPr/>
          <p:nvPr/>
        </p:nvGrpSpPr>
        <p:grpSpPr>
          <a:xfrm>
            <a:off x="9160755" y="6857083"/>
            <a:ext cx="599599" cy="460167"/>
            <a:chOff x="0" y="0"/>
            <a:chExt cx="799465" cy="613557"/>
          </a:xfrm>
        </p:grpSpPr>
        <p:sp>
          <p:nvSpPr>
            <p:cNvPr id="202" name="Google Shape;202;p5"/>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5"/>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204" name="Google Shape;204;p5"/>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5" name="Google Shape;205;p5"/>
          <p:cNvGrpSpPr/>
          <p:nvPr/>
        </p:nvGrpSpPr>
        <p:grpSpPr>
          <a:xfrm>
            <a:off x="580423" y="6858551"/>
            <a:ext cx="599599" cy="457211"/>
            <a:chOff x="0" y="0"/>
            <a:chExt cx="799465" cy="634047"/>
          </a:xfrm>
        </p:grpSpPr>
        <p:sp>
          <p:nvSpPr>
            <p:cNvPr id="206" name="Google Shape;206;p5"/>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5"/>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8" name="Google Shape;208;p5"/>
          <p:cNvSpPr txBox="1"/>
          <p:nvPr/>
        </p:nvSpPr>
        <p:spPr>
          <a:xfrm>
            <a:off x="804034" y="6963341"/>
            <a:ext cx="1524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grpSp>
        <p:nvGrpSpPr>
          <p:cNvPr id="213" name="Google Shape;213;p6"/>
          <p:cNvGrpSpPr/>
          <p:nvPr/>
        </p:nvGrpSpPr>
        <p:grpSpPr>
          <a:xfrm>
            <a:off x="-30480" y="6844531"/>
            <a:ext cx="9268244" cy="472719"/>
            <a:chOff x="0" y="-19050"/>
            <a:chExt cx="12357659" cy="717444"/>
          </a:xfrm>
        </p:grpSpPr>
        <p:sp>
          <p:nvSpPr>
            <p:cNvPr id="214" name="Google Shape;214;p6"/>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6"/>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6"/>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217" name="Google Shape;217;p6"/>
          <p:cNvGrpSpPr/>
          <p:nvPr/>
        </p:nvGrpSpPr>
        <p:grpSpPr>
          <a:xfrm>
            <a:off x="9160755" y="6857083"/>
            <a:ext cx="599599" cy="460167"/>
            <a:chOff x="0" y="0"/>
            <a:chExt cx="799465" cy="613557"/>
          </a:xfrm>
        </p:grpSpPr>
        <p:sp>
          <p:nvSpPr>
            <p:cNvPr id="218" name="Google Shape;218;p6"/>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6"/>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220" name="Google Shape;220;p6"/>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21" name="Google Shape;221;p6"/>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222" name="Google Shape;222;p6"/>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 Cơ sở lý thuyết</a:t>
            </a:r>
            <a:endParaRPr/>
          </a:p>
        </p:txBody>
      </p:sp>
      <p:sp>
        <p:nvSpPr>
          <p:cNvPr id="223" name="Google Shape;223;p6"/>
          <p:cNvSpPr txBox="1"/>
          <p:nvPr/>
        </p:nvSpPr>
        <p:spPr>
          <a:xfrm>
            <a:off x="384476" y="1288438"/>
            <a:ext cx="3977865" cy="48366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Arial"/>
                <a:ea typeface="Arial"/>
                <a:cs typeface="Arial"/>
                <a:sym typeface="Arial"/>
              </a:rPr>
              <a:t>1. Social Engineering</a:t>
            </a:r>
            <a:endParaRPr/>
          </a:p>
        </p:txBody>
      </p:sp>
      <p:sp>
        <p:nvSpPr>
          <p:cNvPr id="224" name="Google Shape;224;p6"/>
          <p:cNvSpPr/>
          <p:nvPr/>
        </p:nvSpPr>
        <p:spPr>
          <a:xfrm>
            <a:off x="272716" y="3352799"/>
            <a:ext cx="4832684" cy="2026287"/>
          </a:xfrm>
          <a:custGeom>
            <a:rect b="b" l="l" r="r" t="t"/>
            <a:pathLst>
              <a:path extrusionOk="0" h="3206546" w="4869107">
                <a:moveTo>
                  <a:pt x="0" y="0"/>
                </a:moveTo>
                <a:lnTo>
                  <a:pt x="4869107" y="0"/>
                </a:lnTo>
                <a:lnTo>
                  <a:pt x="4869107" y="3206546"/>
                </a:lnTo>
                <a:lnTo>
                  <a:pt x="0" y="3206546"/>
                </a:lnTo>
                <a:lnTo>
                  <a:pt x="0" y="0"/>
                </a:lnTo>
                <a:close/>
              </a:path>
            </a:pathLst>
          </a:custGeom>
          <a:blipFill rotWithShape="1">
            <a:blip r:embed="rId4">
              <a:alphaModFix/>
            </a:blip>
            <a:stretch>
              <a:fillRect b="0" l="0" r="-354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6"/>
          <p:cNvSpPr txBox="1"/>
          <p:nvPr/>
        </p:nvSpPr>
        <p:spPr>
          <a:xfrm>
            <a:off x="146305" y="1890749"/>
            <a:ext cx="9314259" cy="1198880"/>
          </a:xfrm>
          <a:prstGeom prst="rect">
            <a:avLst/>
          </a:prstGeom>
          <a:noFill/>
          <a:ln>
            <a:noFill/>
          </a:ln>
        </p:spPr>
        <p:txBody>
          <a:bodyPr anchorCtr="0" anchor="t" bIns="0" lIns="0" spcFirstLastPara="1" rIns="0" wrap="square" tIns="0">
            <a:spAutoFit/>
          </a:bodyPr>
          <a:lstStyle/>
          <a:p>
            <a:pPr indent="-248284" lvl="1" marL="496571" marR="0" rtl="0" algn="just">
              <a:lnSpc>
                <a:spcPct val="140000"/>
              </a:lnSpc>
              <a:spcBef>
                <a:spcPts val="0"/>
              </a:spcBef>
              <a:spcAft>
                <a:spcPts val="0"/>
              </a:spcAft>
              <a:buClr>
                <a:srgbClr val="000000"/>
              </a:buClr>
              <a:buSzPts val="2300"/>
              <a:buFont typeface="Arial"/>
              <a:buChar char="•"/>
            </a:pPr>
            <a:r>
              <a:rPr b="1" i="0" lang="en-US" sz="2300" u="none" cap="none" strike="noStrike">
                <a:solidFill>
                  <a:srgbClr val="000000"/>
                </a:solidFill>
                <a:latin typeface="Lato"/>
                <a:ea typeface="Lato"/>
                <a:cs typeface="Lato"/>
                <a:sym typeface="Lato"/>
              </a:rPr>
              <a:t>Social engineering</a:t>
            </a:r>
            <a:r>
              <a:rPr b="0" i="0" lang="en-US" sz="2300" u="none" cap="none" strike="noStrike">
                <a:solidFill>
                  <a:srgbClr val="000000"/>
                </a:solidFill>
                <a:latin typeface="Lato"/>
                <a:ea typeface="Lato"/>
                <a:cs typeface="Lato"/>
                <a:sym typeface="Lato"/>
              </a:rPr>
              <a:t> là kỹ thuật tấn công mạng dựa trên việc thao túng tâm lý con người để lừa họ tiết lộ thông tin nhạy cảm hoặc thực hiện hành động nguy hiểm</a:t>
            </a:r>
            <a:endParaRPr/>
          </a:p>
        </p:txBody>
      </p:sp>
      <p:sp>
        <p:nvSpPr>
          <p:cNvPr id="226" name="Google Shape;226;p6"/>
          <p:cNvSpPr txBox="1"/>
          <p:nvPr/>
        </p:nvSpPr>
        <p:spPr>
          <a:xfrm>
            <a:off x="4945514" y="3345034"/>
            <a:ext cx="4292228" cy="1998980"/>
          </a:xfrm>
          <a:prstGeom prst="rect">
            <a:avLst/>
          </a:prstGeom>
          <a:noFill/>
          <a:ln>
            <a:noFill/>
          </a:ln>
        </p:spPr>
        <p:txBody>
          <a:bodyPr anchorCtr="0" anchor="t" bIns="0" lIns="0" spcFirstLastPara="1" rIns="0" wrap="square" tIns="0">
            <a:spAutoFit/>
          </a:bodyPr>
          <a:lstStyle/>
          <a:p>
            <a:pPr indent="-248284" lvl="1" marL="496571" marR="0" rtl="0" algn="just">
              <a:lnSpc>
                <a:spcPct val="14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Thay vì khai thác lỗ hổng kỹ thuật, </a:t>
            </a:r>
            <a:r>
              <a:rPr b="1" i="0" lang="en-US" sz="2300" u="none" cap="none" strike="noStrike">
                <a:solidFill>
                  <a:srgbClr val="000000"/>
                </a:solidFill>
                <a:latin typeface="Lato"/>
                <a:ea typeface="Lato"/>
                <a:cs typeface="Lato"/>
                <a:sym typeface="Lato"/>
              </a:rPr>
              <a:t>social engineering</a:t>
            </a:r>
            <a:r>
              <a:rPr b="0" i="0" lang="en-US" sz="2300" u="none" cap="none" strike="noStrike">
                <a:solidFill>
                  <a:srgbClr val="000000"/>
                </a:solidFill>
                <a:latin typeface="Lato"/>
                <a:ea typeface="Lato"/>
                <a:cs typeface="Lato"/>
                <a:sym typeface="Lato"/>
              </a:rPr>
              <a:t> nhắm vào yếu tố con người – thường là khâu yếu nhất trong chuỗi bảo mật.</a:t>
            </a:r>
            <a:endParaRPr/>
          </a:p>
        </p:txBody>
      </p:sp>
      <p:grpSp>
        <p:nvGrpSpPr>
          <p:cNvPr id="227" name="Google Shape;227;p6"/>
          <p:cNvGrpSpPr/>
          <p:nvPr/>
        </p:nvGrpSpPr>
        <p:grpSpPr>
          <a:xfrm>
            <a:off x="579298" y="6858001"/>
            <a:ext cx="599599" cy="457211"/>
            <a:chOff x="0" y="0"/>
            <a:chExt cx="799465" cy="634047"/>
          </a:xfrm>
        </p:grpSpPr>
        <p:sp>
          <p:nvSpPr>
            <p:cNvPr id="228" name="Google Shape;228;p6"/>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6"/>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0" name="Google Shape;230;p6"/>
          <p:cNvSpPr txBox="1"/>
          <p:nvPr/>
        </p:nvSpPr>
        <p:spPr>
          <a:xfrm>
            <a:off x="797441" y="6920543"/>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6</a:t>
            </a:r>
            <a:endParaRPr/>
          </a:p>
        </p:txBody>
      </p:sp>
      <p:sp>
        <p:nvSpPr>
          <p:cNvPr id="231" name="Google Shape;231;p6"/>
          <p:cNvSpPr txBox="1"/>
          <p:nvPr/>
        </p:nvSpPr>
        <p:spPr>
          <a:xfrm>
            <a:off x="384476" y="5510610"/>
            <a:ext cx="4832684"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Lato"/>
                <a:ea typeface="Lato"/>
                <a:cs typeface="Lato"/>
                <a:sym typeface="Lato"/>
              </a:rPr>
              <a:t>Cơ bản về Social Engineering: cơ chế, bảo vệ, ảnh hưởng</a:t>
            </a:r>
            <a:endParaRPr/>
          </a:p>
          <a:p>
            <a:pPr indent="0" lvl="0" marL="0" marR="0" rtl="0" algn="l">
              <a:spcBef>
                <a:spcPts val="0"/>
              </a:spcBef>
              <a:spcAft>
                <a:spcPts val="0"/>
              </a:spcAft>
              <a:buNone/>
            </a:pPr>
            <a:r>
              <a:rPr lang="en-US" sz="1400">
                <a:solidFill>
                  <a:schemeClr val="dk1"/>
                </a:solidFill>
                <a:latin typeface="Lato"/>
                <a:ea typeface="Lato"/>
                <a:cs typeface="Lato"/>
                <a:sym typeface="Lato"/>
              </a:rPr>
              <a:t>(https://quantrimang.com/cong-nghe/social-engineering-la-gi-lam-sao-de-phong-tranh-social-engineering-154125)</a:t>
            </a:r>
            <a:endParaRPr sz="1400">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p7"/>
          <p:cNvGrpSpPr/>
          <p:nvPr/>
        </p:nvGrpSpPr>
        <p:grpSpPr>
          <a:xfrm>
            <a:off x="-30475" y="6844950"/>
            <a:ext cx="9268244" cy="460169"/>
            <a:chOff x="0" y="-19050"/>
            <a:chExt cx="12357659" cy="717444"/>
          </a:xfrm>
        </p:grpSpPr>
        <p:sp>
          <p:nvSpPr>
            <p:cNvPr id="237" name="Google Shape;237;p7"/>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7"/>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7"/>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240" name="Google Shape;240;p7"/>
          <p:cNvGrpSpPr/>
          <p:nvPr/>
        </p:nvGrpSpPr>
        <p:grpSpPr>
          <a:xfrm>
            <a:off x="9160755" y="6857083"/>
            <a:ext cx="599599" cy="460167"/>
            <a:chOff x="0" y="0"/>
            <a:chExt cx="799465" cy="613557"/>
          </a:xfrm>
        </p:grpSpPr>
        <p:sp>
          <p:nvSpPr>
            <p:cNvPr id="241" name="Google Shape;241;p7"/>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7"/>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243" name="Google Shape;243;p7"/>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44" name="Google Shape;244;p7"/>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245" name="Google Shape;245;p7"/>
          <p:cNvSpPr/>
          <p:nvPr/>
        </p:nvSpPr>
        <p:spPr>
          <a:xfrm>
            <a:off x="478229" y="1490614"/>
            <a:ext cx="8797141" cy="4333972"/>
          </a:xfrm>
          <a:custGeom>
            <a:rect b="b" l="l" r="r" t="t"/>
            <a:pathLst>
              <a:path extrusionOk="0" h="4333972" w="8797141">
                <a:moveTo>
                  <a:pt x="0" y="0"/>
                </a:moveTo>
                <a:lnTo>
                  <a:pt x="8797142" y="0"/>
                </a:lnTo>
                <a:lnTo>
                  <a:pt x="8797142" y="4333972"/>
                </a:lnTo>
                <a:lnTo>
                  <a:pt x="0" y="433397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7"/>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 Cơ sở lý thuyết</a:t>
            </a:r>
            <a:endParaRPr/>
          </a:p>
        </p:txBody>
      </p:sp>
      <p:sp>
        <p:nvSpPr>
          <p:cNvPr id="247" name="Google Shape;247;p7"/>
          <p:cNvSpPr txBox="1"/>
          <p:nvPr/>
        </p:nvSpPr>
        <p:spPr>
          <a:xfrm>
            <a:off x="370355" y="5983731"/>
            <a:ext cx="9090210" cy="689035"/>
          </a:xfrm>
          <a:prstGeom prst="rect">
            <a:avLst/>
          </a:prstGeom>
          <a:noFill/>
          <a:ln>
            <a:noFill/>
          </a:ln>
        </p:spPr>
        <p:txBody>
          <a:bodyPr anchorCtr="0" anchor="t" bIns="0" lIns="0" spcFirstLastPara="1" rIns="0" wrap="square" tIns="0">
            <a:spAutoFit/>
          </a:bodyPr>
          <a:lstStyle/>
          <a:p>
            <a:pPr indent="0" lvl="0" marL="0" marR="0" rtl="0" algn="ctr">
              <a:lnSpc>
                <a:spcPct val="146950"/>
              </a:lnSpc>
              <a:spcBef>
                <a:spcPts val="0"/>
              </a:spcBef>
              <a:spcAft>
                <a:spcPts val="0"/>
              </a:spcAft>
              <a:buNone/>
            </a:pPr>
            <a:r>
              <a:rPr i="1" lang="en-US" sz="2000">
                <a:solidFill>
                  <a:srgbClr val="000000"/>
                </a:solidFill>
                <a:latin typeface="Lato"/>
                <a:ea typeface="Lato"/>
                <a:cs typeface="Lato"/>
                <a:sym typeface="Lato"/>
              </a:rPr>
              <a:t> Tổng quát chung về kỹ thuật Social Engineering</a:t>
            </a:r>
            <a:endParaRPr i="1" sz="2000">
              <a:solidFill>
                <a:srgbClr val="000000"/>
              </a:solidFill>
              <a:latin typeface="Lato"/>
              <a:ea typeface="Lato"/>
              <a:cs typeface="Lato"/>
              <a:sym typeface="Lato"/>
            </a:endParaRPr>
          </a:p>
          <a:p>
            <a:pPr indent="0" lvl="0" marL="0" marR="0" rtl="0" algn="ctr">
              <a:lnSpc>
                <a:spcPct val="209928"/>
              </a:lnSpc>
              <a:spcBef>
                <a:spcPts val="0"/>
              </a:spcBef>
              <a:spcAft>
                <a:spcPts val="0"/>
              </a:spcAft>
              <a:buNone/>
            </a:pPr>
            <a:r>
              <a:rPr i="1" lang="en-US" sz="1400">
                <a:solidFill>
                  <a:srgbClr val="000000"/>
                </a:solidFill>
                <a:latin typeface="Lato"/>
                <a:ea typeface="Lato"/>
                <a:cs typeface="Lato"/>
                <a:sym typeface="Lato"/>
              </a:rPr>
              <a:t>(https://cybersecuritynews.com/social-engineering-awareness-how-cisos-and-soc-heads-can-protect-the-organization/) </a:t>
            </a:r>
            <a:endParaRPr/>
          </a:p>
        </p:txBody>
      </p:sp>
      <p:grpSp>
        <p:nvGrpSpPr>
          <p:cNvPr id="248" name="Google Shape;248;p7"/>
          <p:cNvGrpSpPr/>
          <p:nvPr/>
        </p:nvGrpSpPr>
        <p:grpSpPr>
          <a:xfrm>
            <a:off x="579298" y="6858001"/>
            <a:ext cx="599599" cy="457211"/>
            <a:chOff x="0" y="0"/>
            <a:chExt cx="799465" cy="634047"/>
          </a:xfrm>
        </p:grpSpPr>
        <p:sp>
          <p:nvSpPr>
            <p:cNvPr id="249" name="Google Shape;249;p7"/>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7"/>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1" name="Google Shape;251;p7"/>
          <p:cNvSpPr txBox="1"/>
          <p:nvPr/>
        </p:nvSpPr>
        <p:spPr>
          <a:xfrm>
            <a:off x="816437" y="6919656"/>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8"/>
          <p:cNvGrpSpPr/>
          <p:nvPr/>
        </p:nvGrpSpPr>
        <p:grpSpPr>
          <a:xfrm>
            <a:off x="-30480" y="6844531"/>
            <a:ext cx="9268244" cy="472719"/>
            <a:chOff x="0" y="-19050"/>
            <a:chExt cx="12357659" cy="717444"/>
          </a:xfrm>
        </p:grpSpPr>
        <p:sp>
          <p:nvSpPr>
            <p:cNvPr id="257" name="Google Shape;257;p8"/>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8"/>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8"/>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260" name="Google Shape;260;p8"/>
          <p:cNvGrpSpPr/>
          <p:nvPr/>
        </p:nvGrpSpPr>
        <p:grpSpPr>
          <a:xfrm>
            <a:off x="9160755" y="6857083"/>
            <a:ext cx="599599" cy="460167"/>
            <a:chOff x="0" y="0"/>
            <a:chExt cx="799465" cy="613557"/>
          </a:xfrm>
        </p:grpSpPr>
        <p:sp>
          <p:nvSpPr>
            <p:cNvPr id="261" name="Google Shape;261;p8"/>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8"/>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263" name="Google Shape;263;p8"/>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4" name="Google Shape;264;p8"/>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265" name="Google Shape;265;p8"/>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 Cơ sở lý thuyết</a:t>
            </a:r>
            <a:endParaRPr/>
          </a:p>
        </p:txBody>
      </p:sp>
      <p:sp>
        <p:nvSpPr>
          <p:cNvPr id="266" name="Google Shape;266;p8"/>
          <p:cNvSpPr txBox="1"/>
          <p:nvPr/>
        </p:nvSpPr>
        <p:spPr>
          <a:xfrm>
            <a:off x="384476" y="1345588"/>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2. Phishing Email</a:t>
            </a:r>
            <a:endParaRPr/>
          </a:p>
        </p:txBody>
      </p:sp>
      <p:sp>
        <p:nvSpPr>
          <p:cNvPr id="267" name="Google Shape;267;p8"/>
          <p:cNvSpPr/>
          <p:nvPr/>
        </p:nvSpPr>
        <p:spPr>
          <a:xfrm>
            <a:off x="272716" y="4714053"/>
            <a:ext cx="482315" cy="343879"/>
          </a:xfrm>
          <a:custGeom>
            <a:rect b="b" l="l" r="r" t="t"/>
            <a:pathLst>
              <a:path extrusionOk="0" h="343879" w="482315">
                <a:moveTo>
                  <a:pt x="0" y="0"/>
                </a:moveTo>
                <a:lnTo>
                  <a:pt x="482315" y="0"/>
                </a:lnTo>
                <a:lnTo>
                  <a:pt x="482315" y="343878"/>
                </a:lnTo>
                <a:lnTo>
                  <a:pt x="0" y="34387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8"/>
          <p:cNvSpPr txBox="1"/>
          <p:nvPr/>
        </p:nvSpPr>
        <p:spPr>
          <a:xfrm>
            <a:off x="75415" y="1898609"/>
            <a:ext cx="9385150" cy="174117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1" i="0" lang="en-US" sz="2300" u="none" cap="none" strike="noStrike">
                <a:solidFill>
                  <a:srgbClr val="000000"/>
                </a:solidFill>
                <a:latin typeface="Lato"/>
                <a:ea typeface="Lato"/>
                <a:cs typeface="Lato"/>
                <a:sym typeface="Lato"/>
              </a:rPr>
              <a:t>Phishing Email</a:t>
            </a:r>
            <a:r>
              <a:rPr b="0" i="0" lang="en-US" sz="2300" u="none" cap="none" strike="noStrike">
                <a:solidFill>
                  <a:srgbClr val="000000"/>
                </a:solidFill>
                <a:latin typeface="Lato"/>
                <a:ea typeface="Lato"/>
                <a:cs typeface="Lato"/>
                <a:sym typeface="Lato"/>
              </a:rPr>
              <a:t> là một dạng cụ thể của Social Engineering.</a:t>
            </a:r>
            <a:endParaRPr/>
          </a:p>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Hacker gửi email giả mạo để lừa người dùng tin rằng họ đang nhận được thư từ một tổ chức uy tín.</a:t>
            </a:r>
            <a:endParaRPr/>
          </a:p>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Email thường chứa:</a:t>
            </a:r>
            <a:endParaRPr/>
          </a:p>
        </p:txBody>
      </p:sp>
      <p:sp>
        <p:nvSpPr>
          <p:cNvPr id="269" name="Google Shape;269;p8"/>
          <p:cNvSpPr txBox="1"/>
          <p:nvPr/>
        </p:nvSpPr>
        <p:spPr>
          <a:xfrm>
            <a:off x="912741" y="4048573"/>
            <a:ext cx="4707738" cy="39878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US" sz="2300">
                <a:solidFill>
                  <a:srgbClr val="000000"/>
                </a:solidFill>
                <a:latin typeface="Lato"/>
                <a:ea typeface="Lato"/>
                <a:cs typeface="Lato"/>
                <a:sym typeface="Lato"/>
              </a:rPr>
              <a:t>Đường link dẫn đến website giả mạo</a:t>
            </a:r>
            <a:endParaRPr/>
          </a:p>
        </p:txBody>
      </p:sp>
      <p:sp>
        <p:nvSpPr>
          <p:cNvPr id="270" name="Google Shape;270;p8"/>
          <p:cNvSpPr txBox="1"/>
          <p:nvPr/>
        </p:nvSpPr>
        <p:spPr>
          <a:xfrm>
            <a:off x="922130" y="4658027"/>
            <a:ext cx="4707738" cy="39878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US" sz="2300">
                <a:solidFill>
                  <a:srgbClr val="000000"/>
                </a:solidFill>
                <a:latin typeface="Lato"/>
                <a:ea typeface="Lato"/>
                <a:cs typeface="Lato"/>
                <a:sym typeface="Lato"/>
              </a:rPr>
              <a:t>Tập tin đính kèm chứa mã độc</a:t>
            </a:r>
            <a:endParaRPr/>
          </a:p>
        </p:txBody>
      </p:sp>
      <p:sp>
        <p:nvSpPr>
          <p:cNvPr id="271" name="Google Shape;271;p8"/>
          <p:cNvSpPr txBox="1"/>
          <p:nvPr/>
        </p:nvSpPr>
        <p:spPr>
          <a:xfrm>
            <a:off x="922130" y="5238906"/>
            <a:ext cx="4707738" cy="119888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en-US" sz="2300">
                <a:solidFill>
                  <a:srgbClr val="000000"/>
                </a:solidFill>
                <a:latin typeface="Lato"/>
                <a:ea typeface="Lato"/>
                <a:cs typeface="Lato"/>
                <a:sym typeface="Lato"/>
              </a:rPr>
              <a:t>Nội dung khẩn cấp, đe dọa hoặc đánh vào lòng tin để buộc nạn nhân thực hiện hành vi bất lợi</a:t>
            </a:r>
            <a:endParaRPr/>
          </a:p>
        </p:txBody>
      </p:sp>
      <p:sp>
        <p:nvSpPr>
          <p:cNvPr id="272" name="Google Shape;272;p8"/>
          <p:cNvSpPr/>
          <p:nvPr/>
        </p:nvSpPr>
        <p:spPr>
          <a:xfrm>
            <a:off x="261234" y="4103474"/>
            <a:ext cx="482315" cy="343879"/>
          </a:xfrm>
          <a:custGeom>
            <a:rect b="b" l="l" r="r" t="t"/>
            <a:pathLst>
              <a:path extrusionOk="0" h="343879" w="482315">
                <a:moveTo>
                  <a:pt x="0" y="0"/>
                </a:moveTo>
                <a:lnTo>
                  <a:pt x="482315" y="0"/>
                </a:lnTo>
                <a:lnTo>
                  <a:pt x="482315" y="343879"/>
                </a:lnTo>
                <a:lnTo>
                  <a:pt x="0" y="34387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8"/>
          <p:cNvSpPr/>
          <p:nvPr/>
        </p:nvSpPr>
        <p:spPr>
          <a:xfrm>
            <a:off x="275218" y="5336938"/>
            <a:ext cx="482315" cy="343879"/>
          </a:xfrm>
          <a:custGeom>
            <a:rect b="b" l="l" r="r" t="t"/>
            <a:pathLst>
              <a:path extrusionOk="0" h="343879" w="482315">
                <a:moveTo>
                  <a:pt x="0" y="0"/>
                </a:moveTo>
                <a:lnTo>
                  <a:pt x="482315" y="0"/>
                </a:lnTo>
                <a:lnTo>
                  <a:pt x="482315" y="343879"/>
                </a:lnTo>
                <a:lnTo>
                  <a:pt x="0" y="34387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4" name="Google Shape;274;p8"/>
          <p:cNvGrpSpPr/>
          <p:nvPr/>
        </p:nvGrpSpPr>
        <p:grpSpPr>
          <a:xfrm>
            <a:off x="579298" y="6858001"/>
            <a:ext cx="599599" cy="457211"/>
            <a:chOff x="0" y="0"/>
            <a:chExt cx="799465" cy="634047"/>
          </a:xfrm>
        </p:grpSpPr>
        <p:sp>
          <p:nvSpPr>
            <p:cNvPr id="275" name="Google Shape;275;p8"/>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8"/>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7" name="Google Shape;277;p8"/>
          <p:cNvSpPr txBox="1"/>
          <p:nvPr/>
        </p:nvSpPr>
        <p:spPr>
          <a:xfrm>
            <a:off x="801320" y="6888719"/>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8</a:t>
            </a:r>
            <a:endParaRPr/>
          </a:p>
        </p:txBody>
      </p:sp>
      <p:pic>
        <p:nvPicPr>
          <p:cNvPr descr="Security &amp; Fraud" id="278" name="Google Shape;278;p8"/>
          <p:cNvPicPr preferRelativeResize="0"/>
          <p:nvPr/>
        </p:nvPicPr>
        <p:blipFill rotWithShape="1">
          <a:blip r:embed="rId5">
            <a:alphaModFix/>
          </a:blip>
          <a:srcRect b="0" l="0" r="0" t="0"/>
          <a:stretch/>
        </p:blipFill>
        <p:spPr>
          <a:xfrm>
            <a:off x="6103171" y="3540023"/>
            <a:ext cx="3575014" cy="2145009"/>
          </a:xfrm>
          <a:prstGeom prst="rect">
            <a:avLst/>
          </a:prstGeom>
          <a:noFill/>
          <a:ln>
            <a:noFill/>
          </a:ln>
        </p:spPr>
      </p:pic>
      <p:sp>
        <p:nvSpPr>
          <p:cNvPr id="279" name="Google Shape;279;p8"/>
          <p:cNvSpPr txBox="1"/>
          <p:nvPr/>
        </p:nvSpPr>
        <p:spPr>
          <a:xfrm>
            <a:off x="5256814" y="5642924"/>
            <a:ext cx="489609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Mục tiêu của Phishing Email</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(https://security.target.com/popular-fraud-tactics/)</a:t>
            </a:r>
            <a:endParaRPr sz="1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pSp>
        <p:nvGrpSpPr>
          <p:cNvPr id="284" name="Google Shape;284;p9"/>
          <p:cNvGrpSpPr/>
          <p:nvPr/>
        </p:nvGrpSpPr>
        <p:grpSpPr>
          <a:xfrm>
            <a:off x="-30480" y="6844955"/>
            <a:ext cx="9268244" cy="456759"/>
            <a:chOff x="0" y="-19050"/>
            <a:chExt cx="12357659" cy="717444"/>
          </a:xfrm>
        </p:grpSpPr>
        <p:sp>
          <p:nvSpPr>
            <p:cNvPr id="285" name="Google Shape;285;p9"/>
            <p:cNvSpPr/>
            <p:nvPr/>
          </p:nvSpPr>
          <p:spPr>
            <a:xfrm>
              <a:off x="9103" y="11731"/>
              <a:ext cx="12339423" cy="674922"/>
            </a:xfrm>
            <a:custGeom>
              <a:rect b="b" l="l" r="r" t="t"/>
              <a:pathLst>
                <a:path extrusionOk="0" h="674922" w="12339423">
                  <a:moveTo>
                    <a:pt x="0" y="0"/>
                  </a:moveTo>
                  <a:lnTo>
                    <a:pt x="12339422" y="0"/>
                  </a:lnTo>
                  <a:lnTo>
                    <a:pt x="12339422" y="674921"/>
                  </a:lnTo>
                  <a:lnTo>
                    <a:pt x="0" y="674921"/>
                  </a:lnTo>
                  <a:close/>
                </a:path>
              </a:pathLst>
            </a:custGeom>
            <a:solidFill>
              <a:srgbClr val="000000">
                <a:alpha val="65098"/>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9"/>
            <p:cNvSpPr/>
            <p:nvPr/>
          </p:nvSpPr>
          <p:spPr>
            <a:xfrm>
              <a:off x="0" y="0"/>
              <a:ext cx="12357629" cy="698383"/>
            </a:xfrm>
            <a:custGeom>
              <a:rect b="b" l="l" r="r" t="t"/>
              <a:pathLst>
                <a:path extrusionOk="0" h="698383" w="12357629">
                  <a:moveTo>
                    <a:pt x="9103" y="0"/>
                  </a:moveTo>
                  <a:lnTo>
                    <a:pt x="12348525" y="0"/>
                  </a:lnTo>
                  <a:cubicBezTo>
                    <a:pt x="12353526" y="0"/>
                    <a:pt x="12357629" y="5287"/>
                    <a:pt x="12357629" y="11731"/>
                  </a:cubicBezTo>
                  <a:lnTo>
                    <a:pt x="12357629" y="686652"/>
                  </a:lnTo>
                  <a:cubicBezTo>
                    <a:pt x="12357629" y="693096"/>
                    <a:pt x="12353526" y="698383"/>
                    <a:pt x="12348525" y="698383"/>
                  </a:cubicBezTo>
                  <a:lnTo>
                    <a:pt x="9103" y="698383"/>
                  </a:lnTo>
                  <a:cubicBezTo>
                    <a:pt x="4103" y="698383"/>
                    <a:pt x="0" y="693096"/>
                    <a:pt x="0" y="686652"/>
                  </a:cubicBezTo>
                  <a:lnTo>
                    <a:pt x="0" y="11731"/>
                  </a:lnTo>
                  <a:cubicBezTo>
                    <a:pt x="0" y="5287"/>
                    <a:pt x="4103" y="0"/>
                    <a:pt x="9103" y="0"/>
                  </a:cubicBezTo>
                  <a:moveTo>
                    <a:pt x="9103" y="23461"/>
                  </a:moveTo>
                  <a:lnTo>
                    <a:pt x="9103" y="11731"/>
                  </a:lnTo>
                  <a:lnTo>
                    <a:pt x="18205" y="11731"/>
                  </a:lnTo>
                  <a:lnTo>
                    <a:pt x="18205" y="686652"/>
                  </a:lnTo>
                  <a:lnTo>
                    <a:pt x="9103" y="686652"/>
                  </a:lnTo>
                  <a:lnTo>
                    <a:pt x="9103" y="674922"/>
                  </a:lnTo>
                  <a:lnTo>
                    <a:pt x="12348525" y="674922"/>
                  </a:lnTo>
                  <a:lnTo>
                    <a:pt x="12348525" y="686652"/>
                  </a:lnTo>
                  <a:lnTo>
                    <a:pt x="12339423" y="686652"/>
                  </a:lnTo>
                  <a:lnTo>
                    <a:pt x="12339423" y="11731"/>
                  </a:lnTo>
                  <a:lnTo>
                    <a:pt x="12348525" y="11731"/>
                  </a:lnTo>
                  <a:lnTo>
                    <a:pt x="12348525" y="23461"/>
                  </a:lnTo>
                  <a:lnTo>
                    <a:pt x="9103" y="2346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9"/>
            <p:cNvSpPr txBox="1"/>
            <p:nvPr/>
          </p:nvSpPr>
          <p:spPr>
            <a:xfrm>
              <a:off x="0" y="-19050"/>
              <a:ext cx="12357659" cy="717444"/>
            </a:xfrm>
            <a:prstGeom prst="rect">
              <a:avLst/>
            </a:prstGeom>
            <a:noFill/>
            <a:ln>
              <a:noFill/>
            </a:ln>
          </p:spPr>
          <p:txBody>
            <a:bodyPr anchorCtr="0" anchor="ctr" bIns="50800" lIns="50800" spcFirstLastPara="1" rIns="50800" wrap="square" tIns="50800">
              <a:noAutofit/>
            </a:bodyPr>
            <a:lstStyle/>
            <a:p>
              <a:pPr indent="0" lvl="0" marL="0" marR="0" rtl="0" algn="ctr">
                <a:lnSpc>
                  <a:spcPct val="120015"/>
                </a:lnSpc>
                <a:spcBef>
                  <a:spcPts val="0"/>
                </a:spcBef>
                <a:spcAft>
                  <a:spcPts val="0"/>
                </a:spcAft>
                <a:buNone/>
              </a:pPr>
              <a:r>
                <a:rPr lang="en-US" sz="1279">
                  <a:solidFill>
                    <a:srgbClr val="FFFFFF"/>
                  </a:solidFill>
                  <a:latin typeface="Arimo"/>
                  <a:ea typeface="Arimo"/>
                  <a:cs typeface="Arimo"/>
                  <a:sym typeface="Arimo"/>
                </a:rPr>
                <a:t>University of Information Technology (UIT), VNU-HCM</a:t>
              </a:r>
              <a:endParaRPr/>
            </a:p>
          </p:txBody>
        </p:sp>
      </p:grpSp>
      <p:grpSp>
        <p:nvGrpSpPr>
          <p:cNvPr id="288" name="Google Shape;288;p9"/>
          <p:cNvGrpSpPr/>
          <p:nvPr/>
        </p:nvGrpSpPr>
        <p:grpSpPr>
          <a:xfrm>
            <a:off x="9160755" y="6857083"/>
            <a:ext cx="599599" cy="460167"/>
            <a:chOff x="0" y="0"/>
            <a:chExt cx="799465" cy="613557"/>
          </a:xfrm>
        </p:grpSpPr>
        <p:sp>
          <p:nvSpPr>
            <p:cNvPr id="289" name="Google Shape;289;p9"/>
            <p:cNvSpPr/>
            <p:nvPr/>
          </p:nvSpPr>
          <p:spPr>
            <a:xfrm>
              <a:off x="9017" y="10360"/>
              <a:ext cx="781431" cy="592842"/>
            </a:xfrm>
            <a:custGeom>
              <a:rect b="b" l="l" r="r" t="t"/>
              <a:pathLst>
                <a:path extrusionOk="0" h="592842" w="781431">
                  <a:moveTo>
                    <a:pt x="0" y="0"/>
                  </a:moveTo>
                  <a:lnTo>
                    <a:pt x="781431" y="0"/>
                  </a:lnTo>
                  <a:lnTo>
                    <a:pt x="781431" y="592842"/>
                  </a:lnTo>
                  <a:lnTo>
                    <a:pt x="0" y="5928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9"/>
            <p:cNvSpPr/>
            <p:nvPr/>
          </p:nvSpPr>
          <p:spPr>
            <a:xfrm>
              <a:off x="0" y="0"/>
              <a:ext cx="799465" cy="613557"/>
            </a:xfrm>
            <a:custGeom>
              <a:rect b="b" l="l" r="r" t="t"/>
              <a:pathLst>
                <a:path extrusionOk="0" h="613557" w="799465">
                  <a:moveTo>
                    <a:pt x="9017" y="0"/>
                  </a:moveTo>
                  <a:lnTo>
                    <a:pt x="790448" y="0"/>
                  </a:lnTo>
                  <a:cubicBezTo>
                    <a:pt x="795401" y="0"/>
                    <a:pt x="799465" y="4669"/>
                    <a:pt x="799465" y="10360"/>
                  </a:cubicBezTo>
                  <a:lnTo>
                    <a:pt x="799465" y="603202"/>
                  </a:lnTo>
                  <a:cubicBezTo>
                    <a:pt x="799465" y="608892"/>
                    <a:pt x="795401" y="613557"/>
                    <a:pt x="790448" y="613557"/>
                  </a:cubicBezTo>
                  <a:lnTo>
                    <a:pt x="9017" y="613557"/>
                  </a:lnTo>
                  <a:cubicBezTo>
                    <a:pt x="4064" y="613557"/>
                    <a:pt x="0" y="608892"/>
                    <a:pt x="0" y="603202"/>
                  </a:cubicBezTo>
                  <a:lnTo>
                    <a:pt x="0" y="10360"/>
                  </a:lnTo>
                  <a:cubicBezTo>
                    <a:pt x="0" y="4669"/>
                    <a:pt x="4064" y="0"/>
                    <a:pt x="9017" y="0"/>
                  </a:cubicBezTo>
                  <a:moveTo>
                    <a:pt x="9017" y="20720"/>
                  </a:moveTo>
                  <a:lnTo>
                    <a:pt x="9017" y="10360"/>
                  </a:lnTo>
                  <a:lnTo>
                    <a:pt x="18034" y="10360"/>
                  </a:lnTo>
                  <a:lnTo>
                    <a:pt x="18034" y="603202"/>
                  </a:lnTo>
                  <a:lnTo>
                    <a:pt x="9017" y="603202"/>
                  </a:lnTo>
                  <a:lnTo>
                    <a:pt x="9017" y="592842"/>
                  </a:lnTo>
                  <a:lnTo>
                    <a:pt x="790448" y="592842"/>
                  </a:lnTo>
                  <a:lnTo>
                    <a:pt x="790448" y="603202"/>
                  </a:lnTo>
                  <a:lnTo>
                    <a:pt x="781431" y="603202"/>
                  </a:lnTo>
                  <a:lnTo>
                    <a:pt x="781431" y="10360"/>
                  </a:lnTo>
                  <a:lnTo>
                    <a:pt x="790448" y="10360"/>
                  </a:lnTo>
                  <a:lnTo>
                    <a:pt x="790448" y="20720"/>
                  </a:lnTo>
                  <a:lnTo>
                    <a:pt x="9017" y="2072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A close up of a logo  Description generated with very high confidence" id="291" name="Google Shape;291;p9"/>
          <p:cNvSpPr/>
          <p:nvPr/>
        </p:nvSpPr>
        <p:spPr>
          <a:xfrm>
            <a:off x="9237764" y="6809458"/>
            <a:ext cx="445600" cy="504181"/>
          </a:xfrm>
          <a:custGeom>
            <a:rect b="b" l="l" r="r" t="t"/>
            <a:pathLst>
              <a:path extrusionOk="0" h="504181" w="445600">
                <a:moveTo>
                  <a:pt x="0" y="0"/>
                </a:moveTo>
                <a:lnTo>
                  <a:pt x="445600" y="0"/>
                </a:lnTo>
                <a:lnTo>
                  <a:pt x="445600" y="504181"/>
                </a:lnTo>
                <a:lnTo>
                  <a:pt x="0" y="504181"/>
                </a:lnTo>
                <a:lnTo>
                  <a:pt x="0" y="0"/>
                </a:lnTo>
                <a:close/>
              </a:path>
            </a:pathLst>
          </a:custGeom>
          <a:blipFill rotWithShape="1">
            <a:blip r:embed="rId3">
              <a:alphaModFix/>
            </a:blip>
            <a:stretch>
              <a:fillRect b="0" l="0" r="-3076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92" name="Google Shape;292;p9"/>
          <p:cNvCxnSpPr/>
          <p:nvPr/>
        </p:nvCxnSpPr>
        <p:spPr>
          <a:xfrm>
            <a:off x="272716" y="925859"/>
            <a:ext cx="9187849" cy="0"/>
          </a:xfrm>
          <a:prstGeom prst="straightConnector1">
            <a:avLst/>
          </a:prstGeom>
          <a:noFill/>
          <a:ln cap="flat" cmpd="sng" w="38100">
            <a:solidFill>
              <a:srgbClr val="0070C0"/>
            </a:solidFill>
            <a:prstDash val="solid"/>
            <a:round/>
            <a:headEnd len="sm" w="sm" type="none"/>
            <a:tailEnd len="sm" w="sm" type="none"/>
          </a:ln>
        </p:spPr>
      </p:cxnSp>
      <p:sp>
        <p:nvSpPr>
          <p:cNvPr id="293" name="Google Shape;293;p9"/>
          <p:cNvSpPr txBox="1"/>
          <p:nvPr/>
        </p:nvSpPr>
        <p:spPr>
          <a:xfrm>
            <a:off x="272716" y="220987"/>
            <a:ext cx="8578797" cy="448818"/>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3200">
                <a:solidFill>
                  <a:srgbClr val="2E75B6"/>
                </a:solidFill>
                <a:latin typeface="Calistoga"/>
                <a:ea typeface="Calistoga"/>
                <a:cs typeface="Calistoga"/>
                <a:sym typeface="Calistoga"/>
              </a:rPr>
              <a:t>Phần II: Cơ sở lý thuyết</a:t>
            </a:r>
            <a:endParaRPr/>
          </a:p>
        </p:txBody>
      </p:sp>
      <p:sp>
        <p:nvSpPr>
          <p:cNvPr id="294" name="Google Shape;294;p9"/>
          <p:cNvSpPr txBox="1"/>
          <p:nvPr/>
        </p:nvSpPr>
        <p:spPr>
          <a:xfrm>
            <a:off x="384476" y="1345588"/>
            <a:ext cx="3977865" cy="426517"/>
          </a:xfrm>
          <a:prstGeom prst="rect">
            <a:avLst/>
          </a:prstGeom>
          <a:noFill/>
          <a:ln>
            <a:noFill/>
          </a:ln>
        </p:spPr>
        <p:txBody>
          <a:bodyPr anchorCtr="0" anchor="t" bIns="0" lIns="0" spcFirstLastPara="1" rIns="0" wrap="square" tIns="0">
            <a:spAutoFit/>
          </a:bodyPr>
          <a:lstStyle/>
          <a:p>
            <a:pPr indent="0" lvl="0" marL="0" marR="0" rtl="0" algn="l">
              <a:lnSpc>
                <a:spcPct val="108004"/>
              </a:lnSpc>
              <a:spcBef>
                <a:spcPts val="0"/>
              </a:spcBef>
              <a:spcAft>
                <a:spcPts val="0"/>
              </a:spcAft>
              <a:buNone/>
            </a:pPr>
            <a:r>
              <a:rPr b="1" lang="en-US" sz="2986">
                <a:solidFill>
                  <a:srgbClr val="262626"/>
                </a:solidFill>
                <a:latin typeface="Lato"/>
                <a:ea typeface="Lato"/>
                <a:cs typeface="Lato"/>
                <a:sym typeface="Lato"/>
              </a:rPr>
              <a:t>3. Post-Exploitation</a:t>
            </a:r>
            <a:endParaRPr/>
          </a:p>
        </p:txBody>
      </p:sp>
      <p:sp>
        <p:nvSpPr>
          <p:cNvPr id="295" name="Google Shape;295;p9"/>
          <p:cNvSpPr txBox="1"/>
          <p:nvPr/>
        </p:nvSpPr>
        <p:spPr>
          <a:xfrm>
            <a:off x="272716" y="2092198"/>
            <a:ext cx="9187849" cy="3931920"/>
          </a:xfrm>
          <a:prstGeom prst="rect">
            <a:avLst/>
          </a:prstGeom>
          <a:noFill/>
          <a:ln>
            <a:noFill/>
          </a:ln>
        </p:spPr>
        <p:txBody>
          <a:bodyPr anchorCtr="0" anchor="t" bIns="0" lIns="0" spcFirstLastPara="1" rIns="0" wrap="square" tIns="0">
            <a:spAutoFit/>
          </a:bodyPr>
          <a:lstStyle/>
          <a:p>
            <a:pPr indent="-248284" lvl="1" marL="49657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Post-Exploitation là giai đoạn diễn ra sau khi kẻ tấn công đã thiết lập được một phiên giao tiếp (session) với hệ thống nạn nhân thường thông qua một shell được mở thành công từ máy bị xâm nhập.</a:t>
            </a:r>
            <a:endParaRPr/>
          </a:p>
          <a:p>
            <a:pPr indent="-331047" lvl="2" marL="99314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Persistence.</a:t>
            </a:r>
            <a:endParaRPr/>
          </a:p>
          <a:p>
            <a:pPr indent="-331047" lvl="2" marL="99314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Privilege Escalation.</a:t>
            </a:r>
            <a:endParaRPr/>
          </a:p>
          <a:p>
            <a:pPr indent="-331047" lvl="2" marL="99314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Credential Access / Collection.</a:t>
            </a:r>
            <a:endParaRPr/>
          </a:p>
          <a:p>
            <a:pPr indent="-331047" lvl="2" marL="99314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Lateral Movement.</a:t>
            </a:r>
            <a:endParaRPr/>
          </a:p>
          <a:p>
            <a:pPr indent="-331047" lvl="2" marL="993141" marR="0" rtl="0" algn="just">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Lato"/>
                <a:ea typeface="Lato"/>
                <a:cs typeface="Lato"/>
                <a:sym typeface="Lato"/>
              </a:rPr>
              <a:t>Data Exfiltration.</a:t>
            </a:r>
            <a:endParaRPr/>
          </a:p>
          <a:p>
            <a:pPr indent="0" lvl="0" marL="0" marR="0" rtl="0" algn="just">
              <a:lnSpc>
                <a:spcPct val="150000"/>
              </a:lnSpc>
              <a:spcBef>
                <a:spcPts val="0"/>
              </a:spcBef>
              <a:spcAft>
                <a:spcPts val="0"/>
              </a:spcAft>
              <a:buNone/>
            </a:pPr>
            <a:r>
              <a:t/>
            </a:r>
            <a:endParaRPr sz="2300">
              <a:solidFill>
                <a:srgbClr val="000000"/>
              </a:solidFill>
              <a:latin typeface="Lato"/>
              <a:ea typeface="Lato"/>
              <a:cs typeface="Lato"/>
              <a:sym typeface="Lato"/>
            </a:endParaRPr>
          </a:p>
        </p:txBody>
      </p:sp>
      <p:grpSp>
        <p:nvGrpSpPr>
          <p:cNvPr id="296" name="Google Shape;296;p9"/>
          <p:cNvGrpSpPr/>
          <p:nvPr/>
        </p:nvGrpSpPr>
        <p:grpSpPr>
          <a:xfrm>
            <a:off x="579298" y="6858001"/>
            <a:ext cx="599599" cy="457211"/>
            <a:chOff x="0" y="0"/>
            <a:chExt cx="799465" cy="634047"/>
          </a:xfrm>
        </p:grpSpPr>
        <p:sp>
          <p:nvSpPr>
            <p:cNvPr id="297" name="Google Shape;297;p9"/>
            <p:cNvSpPr/>
            <p:nvPr/>
          </p:nvSpPr>
          <p:spPr>
            <a:xfrm>
              <a:off x="9017" y="10516"/>
              <a:ext cx="781431" cy="613017"/>
            </a:xfrm>
            <a:custGeom>
              <a:rect b="b" l="l" r="r" t="t"/>
              <a:pathLst>
                <a:path extrusionOk="0" h="613017" w="781431">
                  <a:moveTo>
                    <a:pt x="0" y="0"/>
                  </a:moveTo>
                  <a:lnTo>
                    <a:pt x="781431" y="0"/>
                  </a:lnTo>
                  <a:lnTo>
                    <a:pt x="781431" y="613017"/>
                  </a:lnTo>
                  <a:lnTo>
                    <a:pt x="0" y="61301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9"/>
            <p:cNvSpPr/>
            <p:nvPr/>
          </p:nvSpPr>
          <p:spPr>
            <a:xfrm>
              <a:off x="0" y="0"/>
              <a:ext cx="799465" cy="634047"/>
            </a:xfrm>
            <a:custGeom>
              <a:rect b="b" l="l" r="r" t="t"/>
              <a:pathLst>
                <a:path extrusionOk="0" h="634047" w="799465">
                  <a:moveTo>
                    <a:pt x="9017" y="0"/>
                  </a:moveTo>
                  <a:lnTo>
                    <a:pt x="790448" y="0"/>
                  </a:lnTo>
                  <a:cubicBezTo>
                    <a:pt x="795401" y="0"/>
                    <a:pt x="799465" y="4739"/>
                    <a:pt x="799465" y="10516"/>
                  </a:cubicBezTo>
                  <a:lnTo>
                    <a:pt x="799465" y="623533"/>
                  </a:lnTo>
                  <a:cubicBezTo>
                    <a:pt x="799465" y="629309"/>
                    <a:pt x="795401" y="634047"/>
                    <a:pt x="790448" y="634047"/>
                  </a:cubicBezTo>
                  <a:lnTo>
                    <a:pt x="9017" y="634047"/>
                  </a:lnTo>
                  <a:cubicBezTo>
                    <a:pt x="4064" y="634047"/>
                    <a:pt x="0" y="629309"/>
                    <a:pt x="0" y="623533"/>
                  </a:cubicBezTo>
                  <a:lnTo>
                    <a:pt x="0" y="10516"/>
                  </a:lnTo>
                  <a:cubicBezTo>
                    <a:pt x="0" y="4739"/>
                    <a:pt x="4064" y="0"/>
                    <a:pt x="9017" y="0"/>
                  </a:cubicBezTo>
                  <a:moveTo>
                    <a:pt x="9017" y="21031"/>
                  </a:moveTo>
                  <a:lnTo>
                    <a:pt x="9017" y="10516"/>
                  </a:lnTo>
                  <a:lnTo>
                    <a:pt x="18034" y="10516"/>
                  </a:lnTo>
                  <a:lnTo>
                    <a:pt x="18034" y="623533"/>
                  </a:lnTo>
                  <a:lnTo>
                    <a:pt x="9017" y="623533"/>
                  </a:lnTo>
                  <a:lnTo>
                    <a:pt x="9017" y="613017"/>
                  </a:lnTo>
                  <a:lnTo>
                    <a:pt x="790448" y="613017"/>
                  </a:lnTo>
                  <a:lnTo>
                    <a:pt x="790448" y="623533"/>
                  </a:lnTo>
                  <a:lnTo>
                    <a:pt x="781431" y="623533"/>
                  </a:lnTo>
                  <a:lnTo>
                    <a:pt x="781431" y="10516"/>
                  </a:lnTo>
                  <a:lnTo>
                    <a:pt x="790448" y="10516"/>
                  </a:lnTo>
                  <a:lnTo>
                    <a:pt x="790448" y="21031"/>
                  </a:lnTo>
                  <a:lnTo>
                    <a:pt x="9017" y="21031"/>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9" name="Google Shape;299;p9"/>
          <p:cNvSpPr txBox="1"/>
          <p:nvPr/>
        </p:nvSpPr>
        <p:spPr>
          <a:xfrm>
            <a:off x="797495" y="6919656"/>
            <a:ext cx="152400" cy="200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00000"/>
                </a:solidFill>
                <a:latin typeface="Arial"/>
                <a:ea typeface="Arial"/>
                <a:cs typeface="Arial"/>
                <a:sym typeface="Arial"/>
              </a:rPr>
              <a:t>9</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